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notesMasterIdLst>
    <p:notesMasterId r:id="rId19"/>
  </p:notesMasterIdLst>
  <p:sldIdLst>
    <p:sldId id="256" r:id="rId2"/>
    <p:sldId id="275" r:id="rId3"/>
    <p:sldId id="272" r:id="rId4"/>
    <p:sldId id="282" r:id="rId5"/>
    <p:sldId id="273" r:id="rId6"/>
    <p:sldId id="276" r:id="rId7"/>
    <p:sldId id="280" r:id="rId8"/>
    <p:sldId id="267" r:id="rId9"/>
    <p:sldId id="277" r:id="rId10"/>
    <p:sldId id="281" r:id="rId11"/>
    <p:sldId id="283" r:id="rId12"/>
    <p:sldId id="268" r:id="rId13"/>
    <p:sldId id="266" r:id="rId14"/>
    <p:sldId id="265" r:id="rId15"/>
    <p:sldId id="279" r:id="rId16"/>
    <p:sldId id="278"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6B4BAC5-18AA-252B-7D57-4FA814803C75}" name="Shedlock, Sandra" initials="SS" userId="S::sshedlock@pcgus.com::b3d9b339-7072-44db-9ace-cffb2e6d80b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raig Adamson" initials="CA" lastIdx="1" clrIdx="0">
    <p:extLst>
      <p:ext uri="{19B8F6BF-5375-455C-9EA6-DF929625EA0E}">
        <p15:presenceInfo xmlns:p15="http://schemas.microsoft.com/office/powerpoint/2012/main" userId="S::craigadamson@iirp.edu::59836a47-375a-47aa-a0c8-4f18fe6a2a61" providerId="AD"/>
      </p:ext>
    </p:extLst>
  </p:cmAuthor>
  <p:cmAuthor id="2" name="Guest User" initials="GU" lastIdx="16" clrIdx="1">
    <p:extLst>
      <p:ext uri="{19B8F6BF-5375-455C-9EA6-DF929625EA0E}">
        <p15:presenceInfo xmlns:p15="http://schemas.microsoft.com/office/powerpoint/2012/main" userId="S::urn:spo:anon#67dc71a4ff90c43277d555f935c2cefef268dcbedd4b3df96f5253283cba781d::" providerId="AD"/>
      </p:ext>
    </p:extLst>
  </p:cmAuthor>
  <p:cmAuthor id="3" name="impactcw@ptd.net" initials="im" lastIdx="6" clrIdx="2">
    <p:extLst>
      <p:ext uri="{19B8F6BF-5375-455C-9EA6-DF929625EA0E}">
        <p15:presenceInfo xmlns:p15="http://schemas.microsoft.com/office/powerpoint/2012/main" userId="S::impactcw_ptd.net#ext#@iirp.onmicrosoft.com::b81dfa0d-a92b-4d47-a567-3e889599d7f6" providerId="AD"/>
      </p:ext>
    </p:extLst>
  </p:cmAuthor>
  <p:cmAuthor id="4" name="Shedlock, Sandra" initials="SS" lastIdx="15" clrIdx="3">
    <p:extLst>
      <p:ext uri="{19B8F6BF-5375-455C-9EA6-DF929625EA0E}">
        <p15:presenceInfo xmlns:p15="http://schemas.microsoft.com/office/powerpoint/2012/main" userId="S::sshedlock@pcgus.com::b3d9b339-7072-44db-9ace-cffb2e6d80b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9542" autoAdjust="0"/>
  </p:normalViewPr>
  <p:slideViewPr>
    <p:cSldViewPr snapToGrid="0">
      <p:cViewPr varScale="1">
        <p:scale>
          <a:sx n="63" d="100"/>
          <a:sy n="63" d="100"/>
        </p:scale>
        <p:origin x="708"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edlock, Sandra" userId="b3d9b339-7072-44db-9ace-cffb2e6d80b2" providerId="ADAL" clId="{FFF10236-6FD0-49DD-AF69-546ADB54F710}"/>
    <pc:docChg chg="custSel modSld">
      <pc:chgData name="Shedlock, Sandra" userId="b3d9b339-7072-44db-9ace-cffb2e6d80b2" providerId="ADAL" clId="{FFF10236-6FD0-49DD-AF69-546ADB54F710}" dt="2023-11-15T17:07:36.829" v="49" actId="27636"/>
      <pc:docMkLst>
        <pc:docMk/>
      </pc:docMkLst>
      <pc:sldChg chg="modSp mod">
        <pc:chgData name="Shedlock, Sandra" userId="b3d9b339-7072-44db-9ace-cffb2e6d80b2" providerId="ADAL" clId="{FFF10236-6FD0-49DD-AF69-546ADB54F710}" dt="2023-11-15T17:06:18.364" v="1"/>
        <pc:sldMkLst>
          <pc:docMk/>
          <pc:sldMk cId="3844878751" sldId="274"/>
        </pc:sldMkLst>
        <pc:spChg chg="mod">
          <ac:chgData name="Shedlock, Sandra" userId="b3d9b339-7072-44db-9ace-cffb2e6d80b2" providerId="ADAL" clId="{FFF10236-6FD0-49DD-AF69-546ADB54F710}" dt="2023-11-15T17:06:18.364" v="1"/>
          <ac:spMkLst>
            <pc:docMk/>
            <pc:sldMk cId="3844878751" sldId="274"/>
            <ac:spMk id="4" creationId="{E96D7E12-AE69-46BD-AA1B-5F526BFC7745}"/>
          </ac:spMkLst>
        </pc:spChg>
      </pc:sldChg>
      <pc:sldChg chg="modSp mod">
        <pc:chgData name="Shedlock, Sandra" userId="b3d9b339-7072-44db-9ace-cffb2e6d80b2" providerId="ADAL" clId="{FFF10236-6FD0-49DD-AF69-546ADB54F710}" dt="2023-11-15T17:07:36.829" v="49" actId="27636"/>
        <pc:sldMkLst>
          <pc:docMk/>
          <pc:sldMk cId="3609857446" sldId="279"/>
        </pc:sldMkLst>
        <pc:spChg chg="mod">
          <ac:chgData name="Shedlock, Sandra" userId="b3d9b339-7072-44db-9ace-cffb2e6d80b2" providerId="ADAL" clId="{FFF10236-6FD0-49DD-AF69-546ADB54F710}" dt="2023-11-15T17:07:36.829" v="49" actId="27636"/>
          <ac:spMkLst>
            <pc:docMk/>
            <pc:sldMk cId="3609857446" sldId="279"/>
            <ac:spMk id="3" creationId="{D27DE9E0-B7F0-F84B-81DD-87A9CA33D876}"/>
          </ac:spMkLst>
        </pc:spChg>
      </pc:sldChg>
    </pc:docChg>
  </pc:docChgLst>
</pc:chgInfo>
</file>

<file path=ppt/diagrams/_rels/data2.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sv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s>
</file>

<file path=ppt/diagrams/_rels/drawing2.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sv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C97E5D-544A-4CD0-A5C0-68F013569CEE}" type="doc">
      <dgm:prSet loTypeId="urn:microsoft.com/office/officeart/2016/7/layout/RoundedRectangleTimeline" loCatId="process" qsTypeId="urn:microsoft.com/office/officeart/2005/8/quickstyle/simple1" qsCatId="simple" csTypeId="urn:microsoft.com/office/officeart/2005/8/colors/colorful1" csCatId="colorful" phldr="1"/>
      <dgm:spPr/>
      <dgm:t>
        <a:bodyPr/>
        <a:lstStyle/>
        <a:p>
          <a:endParaRPr lang="en-US"/>
        </a:p>
      </dgm:t>
    </dgm:pt>
    <dgm:pt modelId="{F14AC7A9-49CB-4572-8C8F-9A93A7613695}">
      <dgm:prSet/>
      <dgm:spPr/>
      <dgm:t>
        <a:bodyPr/>
        <a:lstStyle/>
        <a:p>
          <a:pPr rtl="0"/>
          <a:r>
            <a:rPr lang="en-US" dirty="0">
              <a:latin typeface="Century Gothic" panose="020B0502020202020204"/>
            </a:rPr>
            <a:t>April 1, 2024</a:t>
          </a:r>
          <a:endParaRPr lang="en-US" dirty="0"/>
        </a:p>
      </dgm:t>
    </dgm:pt>
    <dgm:pt modelId="{FC761184-2902-44CE-8D40-4F2AE681BF48}" type="parTrans" cxnId="{2F30A177-54A0-41ED-B050-3340285DD1F5}">
      <dgm:prSet/>
      <dgm:spPr/>
      <dgm:t>
        <a:bodyPr/>
        <a:lstStyle/>
        <a:p>
          <a:endParaRPr lang="en-US"/>
        </a:p>
      </dgm:t>
    </dgm:pt>
    <dgm:pt modelId="{DCF68DA5-881C-426F-8064-8ACBE63A465E}" type="sibTrans" cxnId="{2F30A177-54A0-41ED-B050-3340285DD1F5}">
      <dgm:prSet/>
      <dgm:spPr/>
      <dgm:t>
        <a:bodyPr/>
        <a:lstStyle/>
        <a:p>
          <a:endParaRPr lang="en-US"/>
        </a:p>
      </dgm:t>
    </dgm:pt>
    <dgm:pt modelId="{CD1ECEDD-2152-482F-B17E-44F3D7942C10}">
      <dgm:prSet/>
      <dgm:spPr/>
      <dgm:t>
        <a:bodyPr/>
        <a:lstStyle/>
        <a:p>
          <a:pPr rtl="0"/>
          <a:r>
            <a:rPr lang="en-US" dirty="0">
              <a:latin typeface="Century Gothic" panose="020B0502020202020204"/>
            </a:rPr>
            <a:t>Provider</a:t>
          </a:r>
          <a:r>
            <a:rPr lang="en-US" dirty="0"/>
            <a:t> </a:t>
          </a:r>
          <a:r>
            <a:rPr lang="en-US" dirty="0">
              <a:latin typeface="Century Gothic" panose="020B0502020202020204"/>
            </a:rPr>
            <a:t>sends</a:t>
          </a:r>
          <a:r>
            <a:rPr lang="en-US" dirty="0"/>
            <a:t> needs to the county</a:t>
          </a:r>
          <a:r>
            <a:rPr lang="en-US" dirty="0">
              <a:latin typeface="Century Gothic" panose="020B0502020202020204"/>
            </a:rPr>
            <a:t> for FY25/26</a:t>
          </a:r>
          <a:endParaRPr lang="en-US" dirty="0"/>
        </a:p>
      </dgm:t>
    </dgm:pt>
    <dgm:pt modelId="{9CBD880D-C077-4D5F-936D-3FFF4BBDC472}" type="parTrans" cxnId="{4155CEBF-B35F-4C12-874F-C891FB03409E}">
      <dgm:prSet/>
      <dgm:spPr/>
      <dgm:t>
        <a:bodyPr/>
        <a:lstStyle/>
        <a:p>
          <a:endParaRPr lang="en-US"/>
        </a:p>
      </dgm:t>
    </dgm:pt>
    <dgm:pt modelId="{7AF68F2B-436C-488A-B58F-9D153EF3C292}" type="sibTrans" cxnId="{4155CEBF-B35F-4C12-874F-C891FB03409E}">
      <dgm:prSet/>
      <dgm:spPr/>
      <dgm:t>
        <a:bodyPr/>
        <a:lstStyle/>
        <a:p>
          <a:endParaRPr lang="en-US"/>
        </a:p>
      </dgm:t>
    </dgm:pt>
    <dgm:pt modelId="{0EAFFC01-4067-4460-888B-7DC0B7F0CFA2}">
      <dgm:prSet/>
      <dgm:spPr/>
      <dgm:t>
        <a:bodyPr/>
        <a:lstStyle/>
        <a:p>
          <a:pPr rtl="0"/>
          <a:r>
            <a:rPr lang="en-US" dirty="0">
              <a:latin typeface="Century Gothic" panose="020B0502020202020204"/>
            </a:rPr>
            <a:t>April - July 2024</a:t>
          </a:r>
          <a:endParaRPr lang="en-US" dirty="0"/>
        </a:p>
      </dgm:t>
    </dgm:pt>
    <dgm:pt modelId="{1F5677AF-489E-4ACE-8B1F-90E809C7E273}" type="parTrans" cxnId="{3B6B83A1-6E95-468F-B4FE-86AD41AD1D37}">
      <dgm:prSet/>
      <dgm:spPr/>
      <dgm:t>
        <a:bodyPr/>
        <a:lstStyle/>
        <a:p>
          <a:endParaRPr lang="en-US"/>
        </a:p>
      </dgm:t>
    </dgm:pt>
    <dgm:pt modelId="{0BAE5955-55BE-4F42-B96A-B0D06BA66FDF}" type="sibTrans" cxnId="{3B6B83A1-6E95-468F-B4FE-86AD41AD1D37}">
      <dgm:prSet/>
      <dgm:spPr/>
      <dgm:t>
        <a:bodyPr/>
        <a:lstStyle/>
        <a:p>
          <a:endParaRPr lang="en-US"/>
        </a:p>
      </dgm:t>
    </dgm:pt>
    <dgm:pt modelId="{CABA9A8C-ADE6-4D95-86A3-1BFDF12A8B63}">
      <dgm:prSet/>
      <dgm:spPr/>
      <dgm:t>
        <a:bodyPr/>
        <a:lstStyle/>
        <a:p>
          <a:pPr rtl="0"/>
          <a:r>
            <a:rPr lang="en-US" dirty="0">
              <a:latin typeface="Century Gothic" panose="020B0502020202020204"/>
            </a:rPr>
            <a:t>Counties and providers negotiate FY24/25 rates (based on prior budget submission/participation levels)</a:t>
          </a:r>
          <a:endParaRPr lang="en-US" dirty="0"/>
        </a:p>
      </dgm:t>
    </dgm:pt>
    <dgm:pt modelId="{95CF5067-D52A-4384-A09D-425FEFCE619D}" type="parTrans" cxnId="{DF0C729D-3434-493D-A3F1-958E87956E19}">
      <dgm:prSet/>
      <dgm:spPr/>
      <dgm:t>
        <a:bodyPr/>
        <a:lstStyle/>
        <a:p>
          <a:endParaRPr lang="en-US"/>
        </a:p>
      </dgm:t>
    </dgm:pt>
    <dgm:pt modelId="{802216D8-6555-4D68-AFAE-7F51EA5B950F}" type="sibTrans" cxnId="{DF0C729D-3434-493D-A3F1-958E87956E19}">
      <dgm:prSet/>
      <dgm:spPr/>
      <dgm:t>
        <a:bodyPr/>
        <a:lstStyle/>
        <a:p>
          <a:endParaRPr lang="en-US"/>
        </a:p>
      </dgm:t>
    </dgm:pt>
    <dgm:pt modelId="{D3290FA6-2B61-4876-B8F3-A676B4A48297}">
      <dgm:prSet/>
      <dgm:spPr/>
      <dgm:t>
        <a:bodyPr/>
        <a:lstStyle/>
        <a:p>
          <a:pPr rtl="0"/>
          <a:r>
            <a:rPr lang="en-US" dirty="0">
              <a:latin typeface="Century Gothic" panose="020B0502020202020204"/>
            </a:rPr>
            <a:t>August - September 2024</a:t>
          </a:r>
          <a:endParaRPr lang="en-US" dirty="0"/>
        </a:p>
      </dgm:t>
    </dgm:pt>
    <dgm:pt modelId="{34DAA13E-C41C-42B1-9A00-D3A36E91CB68}" type="parTrans" cxnId="{444B2E63-C41F-45AF-8B26-71439F907930}">
      <dgm:prSet/>
      <dgm:spPr/>
      <dgm:t>
        <a:bodyPr/>
        <a:lstStyle/>
        <a:p>
          <a:endParaRPr lang="en-US"/>
        </a:p>
      </dgm:t>
    </dgm:pt>
    <dgm:pt modelId="{2C467212-632E-4370-AF02-155632BF7B4C}" type="sibTrans" cxnId="{444B2E63-C41F-45AF-8B26-71439F907930}">
      <dgm:prSet/>
      <dgm:spPr/>
      <dgm:t>
        <a:bodyPr/>
        <a:lstStyle/>
        <a:p>
          <a:endParaRPr lang="en-US"/>
        </a:p>
      </dgm:t>
    </dgm:pt>
    <dgm:pt modelId="{9458E8AD-9D1F-4DCF-95A4-031781D32E10}">
      <dgm:prSet/>
      <dgm:spPr/>
      <dgm:t>
        <a:bodyPr/>
        <a:lstStyle/>
        <a:p>
          <a:pPr rtl="0"/>
          <a:r>
            <a:rPr lang="en-US" dirty="0"/>
            <a:t>County </a:t>
          </a:r>
          <a:r>
            <a:rPr lang="en-US" dirty="0">
              <a:latin typeface="Century Gothic" panose="020B0502020202020204"/>
            </a:rPr>
            <a:t>submits</a:t>
          </a:r>
          <a:r>
            <a:rPr lang="en-US" dirty="0"/>
            <a:t> the </a:t>
          </a:r>
          <a:r>
            <a:rPr lang="en-US" dirty="0">
              <a:latin typeface="Century Gothic" panose="020B0502020202020204"/>
            </a:rPr>
            <a:t>FY 25/26 NBP&amp;B </a:t>
          </a:r>
          <a:r>
            <a:rPr lang="en-US" dirty="0"/>
            <a:t>(with </a:t>
          </a:r>
          <a:r>
            <a:rPr lang="en-US" dirty="0">
              <a:latin typeface="Century Gothic" panose="020B0502020202020204"/>
            </a:rPr>
            <a:t>provider's</a:t>
          </a:r>
          <a:r>
            <a:rPr lang="en-US" dirty="0"/>
            <a:t> needs </a:t>
          </a:r>
          <a:r>
            <a:rPr lang="en-US" dirty="0">
              <a:latin typeface="Century Gothic" panose="020B0502020202020204"/>
            </a:rPr>
            <a:t>which were</a:t>
          </a:r>
          <a:r>
            <a:rPr lang="en-US" dirty="0"/>
            <a:t> communicated in </a:t>
          </a:r>
          <a:r>
            <a:rPr lang="en-US" dirty="0">
              <a:latin typeface="Century Gothic" panose="020B0502020202020204"/>
            </a:rPr>
            <a:t>March)</a:t>
          </a:r>
          <a:endParaRPr lang="en-US" dirty="0"/>
        </a:p>
      </dgm:t>
    </dgm:pt>
    <dgm:pt modelId="{A3EFDF0D-0BD5-47BA-A8D2-B7492F01CAC9}" type="parTrans" cxnId="{FE6C37A9-7AD2-4A9F-B56F-8012057EDB7E}">
      <dgm:prSet/>
      <dgm:spPr/>
      <dgm:t>
        <a:bodyPr/>
        <a:lstStyle/>
        <a:p>
          <a:endParaRPr lang="en-US"/>
        </a:p>
      </dgm:t>
    </dgm:pt>
    <dgm:pt modelId="{CE141EAE-497D-4DB4-B17C-5EABB912A50E}" type="sibTrans" cxnId="{FE6C37A9-7AD2-4A9F-B56F-8012057EDB7E}">
      <dgm:prSet/>
      <dgm:spPr/>
      <dgm:t>
        <a:bodyPr/>
        <a:lstStyle/>
        <a:p>
          <a:endParaRPr lang="en-US"/>
        </a:p>
      </dgm:t>
    </dgm:pt>
    <dgm:pt modelId="{9F5E6D1F-C458-42BA-AF17-8647DA2B6B1A}">
      <dgm:prSet phldr="0"/>
      <dgm:spPr/>
      <dgm:t>
        <a:bodyPr/>
        <a:lstStyle/>
        <a:p>
          <a:pPr rtl="0"/>
          <a:r>
            <a:rPr lang="en-US" dirty="0">
              <a:latin typeface="Century Gothic" panose="020B0502020202020204"/>
            </a:rPr>
            <a:t>Feb-March 2025</a:t>
          </a:r>
          <a:endParaRPr lang="en-US" dirty="0"/>
        </a:p>
      </dgm:t>
    </dgm:pt>
    <dgm:pt modelId="{F96B8258-06F0-4D5D-937A-0B6F5204CD32}" type="parTrans" cxnId="{BCD8854A-E19F-49DA-A49A-7B50F5DD0684}">
      <dgm:prSet/>
      <dgm:spPr/>
      <dgm:t>
        <a:bodyPr/>
        <a:lstStyle/>
        <a:p>
          <a:endParaRPr lang="en-US"/>
        </a:p>
      </dgm:t>
    </dgm:pt>
    <dgm:pt modelId="{16F0959C-C9CA-43F1-9BBD-741C8BB38712}" type="sibTrans" cxnId="{BCD8854A-E19F-49DA-A49A-7B50F5DD0684}">
      <dgm:prSet/>
      <dgm:spPr/>
      <dgm:t>
        <a:bodyPr/>
        <a:lstStyle/>
        <a:p>
          <a:endParaRPr lang="en-US"/>
        </a:p>
      </dgm:t>
    </dgm:pt>
    <dgm:pt modelId="{32F2AFCA-2B83-4BD0-B0FD-AD5AB3441368}">
      <dgm:prSet/>
      <dgm:spPr/>
      <dgm:t>
        <a:bodyPr/>
        <a:lstStyle/>
        <a:p>
          <a:pPr rtl="0"/>
          <a:r>
            <a:rPr lang="en-US" dirty="0"/>
            <a:t>State communicates </a:t>
          </a:r>
          <a:r>
            <a:rPr lang="en-US" dirty="0">
              <a:latin typeface="Century Gothic" panose="020B0502020202020204"/>
            </a:rPr>
            <a:t>tentative</a:t>
          </a:r>
          <a:r>
            <a:rPr lang="en-US" dirty="0"/>
            <a:t> determinations to County.</a:t>
          </a:r>
          <a:r>
            <a:rPr lang="en-US" dirty="0">
              <a:latin typeface="Century Gothic" panose="020B0502020202020204"/>
            </a:rPr>
            <a:t> This is not a guarantee of requested increases! Rate contracts will have to occur for the upcoming July.</a:t>
          </a:r>
          <a:endParaRPr lang="en-US" dirty="0"/>
        </a:p>
      </dgm:t>
    </dgm:pt>
    <dgm:pt modelId="{7726EE31-664D-412B-A4F8-6F09B9D6695D}" type="parTrans" cxnId="{FF45B5E0-4C34-497E-9C67-734F01C06640}">
      <dgm:prSet/>
      <dgm:spPr/>
      <dgm:t>
        <a:bodyPr/>
        <a:lstStyle/>
        <a:p>
          <a:endParaRPr lang="en-US"/>
        </a:p>
      </dgm:t>
    </dgm:pt>
    <dgm:pt modelId="{D4FC7060-9804-44BB-B077-A5AB25F35AA5}" type="sibTrans" cxnId="{FF45B5E0-4C34-497E-9C67-734F01C06640}">
      <dgm:prSet/>
      <dgm:spPr/>
      <dgm:t>
        <a:bodyPr/>
        <a:lstStyle/>
        <a:p>
          <a:endParaRPr lang="en-US"/>
        </a:p>
      </dgm:t>
    </dgm:pt>
    <dgm:pt modelId="{A2B79A6B-6A86-42F5-AEE9-27CC5491729B}">
      <dgm:prSet/>
      <dgm:spPr/>
      <dgm:t>
        <a:bodyPr/>
        <a:lstStyle/>
        <a:p>
          <a:pPr rtl="0"/>
          <a:r>
            <a:rPr lang="en-US" dirty="0"/>
            <a:t>June</a:t>
          </a:r>
          <a:r>
            <a:rPr lang="en-US" dirty="0">
              <a:latin typeface="Century Gothic" panose="020B0502020202020204"/>
            </a:rPr>
            <a:t> 2025</a:t>
          </a:r>
          <a:endParaRPr lang="en-US" dirty="0"/>
        </a:p>
      </dgm:t>
    </dgm:pt>
    <dgm:pt modelId="{06526679-B4DB-4BA0-AFE6-2DC39D3C35B2}" type="parTrans" cxnId="{65A2DB8C-E4A1-402C-98E7-F6D8AD195ED4}">
      <dgm:prSet/>
      <dgm:spPr/>
      <dgm:t>
        <a:bodyPr/>
        <a:lstStyle/>
        <a:p>
          <a:endParaRPr lang="en-US"/>
        </a:p>
      </dgm:t>
    </dgm:pt>
    <dgm:pt modelId="{AE42E9B3-517C-4289-8690-584BD9F875F0}" type="sibTrans" cxnId="{65A2DB8C-E4A1-402C-98E7-F6D8AD195ED4}">
      <dgm:prSet/>
      <dgm:spPr/>
      <dgm:t>
        <a:bodyPr/>
        <a:lstStyle/>
        <a:p>
          <a:endParaRPr lang="en-US"/>
        </a:p>
      </dgm:t>
    </dgm:pt>
    <dgm:pt modelId="{40CE8D60-5832-44F2-828C-39DEBF799653}">
      <dgm:prSet/>
      <dgm:spPr/>
      <dgm:t>
        <a:bodyPr/>
        <a:lstStyle/>
        <a:p>
          <a:pPr rtl="0"/>
          <a:r>
            <a:rPr lang="en-US" dirty="0">
              <a:latin typeface="Century Gothic" panose="020B0502020202020204"/>
            </a:rPr>
            <a:t> Rate negotiations based on prior year submissions- (County makes</a:t>
          </a:r>
          <a:r>
            <a:rPr lang="en-US" dirty="0"/>
            <a:t> changes based on needs to their implementation year budget</a:t>
          </a:r>
          <a:r>
            <a:rPr lang="en-US" dirty="0">
              <a:latin typeface="Century Gothic" panose="020B0502020202020204"/>
            </a:rPr>
            <a:t>) </a:t>
          </a:r>
          <a:endParaRPr lang="en-US" dirty="0"/>
        </a:p>
      </dgm:t>
    </dgm:pt>
    <dgm:pt modelId="{33EBECEC-49F2-4C01-9C9C-121352A8EF7D}" type="parTrans" cxnId="{C92CD4C1-7B89-4698-A421-222B65216CF9}">
      <dgm:prSet/>
      <dgm:spPr/>
      <dgm:t>
        <a:bodyPr/>
        <a:lstStyle/>
        <a:p>
          <a:endParaRPr lang="en-US"/>
        </a:p>
      </dgm:t>
    </dgm:pt>
    <dgm:pt modelId="{0E6990C8-13EC-42D1-88CF-33CFD7A3080F}" type="sibTrans" cxnId="{C92CD4C1-7B89-4698-A421-222B65216CF9}">
      <dgm:prSet/>
      <dgm:spPr/>
      <dgm:t>
        <a:bodyPr/>
        <a:lstStyle/>
        <a:p>
          <a:endParaRPr lang="en-US"/>
        </a:p>
      </dgm:t>
    </dgm:pt>
    <dgm:pt modelId="{A5D3C3BC-3E7A-4FD8-A3AF-2EE02DB575B6}">
      <dgm:prSet phldr="0"/>
      <dgm:spPr/>
      <dgm:t>
        <a:bodyPr/>
        <a:lstStyle/>
        <a:p>
          <a:pPr rtl="0"/>
          <a:r>
            <a:rPr lang="en-US" dirty="0"/>
            <a:t>Provider </a:t>
          </a:r>
          <a:r>
            <a:rPr lang="en-US" dirty="0">
              <a:latin typeface="Century Gothic" panose="020B0502020202020204"/>
            </a:rPr>
            <a:t>establishes</a:t>
          </a:r>
          <a:r>
            <a:rPr lang="en-US" dirty="0"/>
            <a:t> a </a:t>
          </a:r>
          <a:r>
            <a:rPr lang="en-US" dirty="0">
              <a:latin typeface="Century Gothic" panose="020B0502020202020204"/>
            </a:rPr>
            <a:t>budget</a:t>
          </a:r>
          <a:r>
            <a:rPr lang="en-US" dirty="0"/>
            <a:t> projection for 1.5 years </a:t>
          </a:r>
          <a:r>
            <a:rPr lang="en-US" dirty="0">
              <a:latin typeface="Century Gothic" panose="020B0502020202020204"/>
            </a:rPr>
            <a:t>in the future – FY 25/26</a:t>
          </a:r>
          <a:endParaRPr lang="en-US" dirty="0"/>
        </a:p>
      </dgm:t>
    </dgm:pt>
    <dgm:pt modelId="{86ACBA58-A9BF-46A4-9C24-8447602995BC}" type="parTrans" cxnId="{77C91332-CC65-47EF-8701-9DD3DAE22000}">
      <dgm:prSet/>
      <dgm:spPr/>
      <dgm:t>
        <a:bodyPr/>
        <a:lstStyle/>
        <a:p>
          <a:endParaRPr lang="en-US"/>
        </a:p>
      </dgm:t>
    </dgm:pt>
    <dgm:pt modelId="{7F0BCA50-D345-4B59-9180-C76C4C330929}" type="sibTrans" cxnId="{77C91332-CC65-47EF-8701-9DD3DAE22000}">
      <dgm:prSet/>
      <dgm:spPr/>
      <dgm:t>
        <a:bodyPr/>
        <a:lstStyle/>
        <a:p>
          <a:endParaRPr lang="en-US"/>
        </a:p>
      </dgm:t>
    </dgm:pt>
    <dgm:pt modelId="{E67B2877-3E6C-413F-831B-CD4B8E355B78}">
      <dgm:prSet phldr="0"/>
      <dgm:spPr/>
      <dgm:t>
        <a:bodyPr/>
        <a:lstStyle/>
        <a:p>
          <a:pPr rtl="0"/>
          <a:r>
            <a:rPr lang="en-US" dirty="0">
              <a:solidFill>
                <a:schemeClr val="tx1"/>
              </a:solidFill>
            </a:rPr>
            <a:t>Jan.–</a:t>
          </a:r>
          <a:r>
            <a:rPr lang="en-US" dirty="0">
              <a:solidFill>
                <a:schemeClr val="tx1"/>
              </a:solidFill>
              <a:latin typeface="Century Gothic" panose="020B0502020202020204"/>
            </a:rPr>
            <a:t>March 2024</a:t>
          </a:r>
          <a:endParaRPr lang="en-US" dirty="0">
            <a:solidFill>
              <a:schemeClr val="tx1"/>
            </a:solidFill>
          </a:endParaRPr>
        </a:p>
      </dgm:t>
    </dgm:pt>
    <dgm:pt modelId="{1BB7DB7A-DF05-4ABB-8DB0-242348077D35}" type="parTrans" cxnId="{9FA6095D-EB86-47C6-9B32-067DED4A7B98}">
      <dgm:prSet/>
      <dgm:spPr/>
      <dgm:t>
        <a:bodyPr/>
        <a:lstStyle/>
        <a:p>
          <a:endParaRPr lang="en-US"/>
        </a:p>
      </dgm:t>
    </dgm:pt>
    <dgm:pt modelId="{494C4A2B-D975-4942-BF50-C2C7568C5E7B}" type="sibTrans" cxnId="{9FA6095D-EB86-47C6-9B32-067DED4A7B98}">
      <dgm:prSet/>
      <dgm:spPr/>
      <dgm:t>
        <a:bodyPr/>
        <a:lstStyle/>
        <a:p>
          <a:endParaRPr lang="en-US"/>
        </a:p>
      </dgm:t>
    </dgm:pt>
    <dgm:pt modelId="{EE3933E7-300F-462C-8697-61F1B21DA75C}">
      <dgm:prSet phldr="0"/>
      <dgm:spPr/>
      <dgm:t>
        <a:bodyPr/>
        <a:lstStyle/>
        <a:p>
          <a:pPr rtl="0"/>
          <a:r>
            <a:rPr lang="en-US" dirty="0">
              <a:latin typeface="Century Gothic" panose="020B0502020202020204"/>
            </a:rPr>
            <a:t>March 1 - April 15, 2024 </a:t>
          </a:r>
        </a:p>
      </dgm:t>
    </dgm:pt>
    <dgm:pt modelId="{7FC52C25-C402-47A1-AE76-23C0AD6F04B5}" type="parTrans" cxnId="{FA044ADA-24D5-4E5E-8A5B-F4888A861376}">
      <dgm:prSet/>
      <dgm:spPr/>
      <dgm:t>
        <a:bodyPr/>
        <a:lstStyle/>
        <a:p>
          <a:endParaRPr lang="en-US"/>
        </a:p>
      </dgm:t>
    </dgm:pt>
    <dgm:pt modelId="{AB6FE202-AB19-4D91-ABE3-0F0970B7E2F9}" type="sibTrans" cxnId="{FA044ADA-24D5-4E5E-8A5B-F4888A861376}">
      <dgm:prSet/>
      <dgm:spPr/>
      <dgm:t>
        <a:bodyPr/>
        <a:lstStyle/>
        <a:p>
          <a:endParaRPr lang="en-US"/>
        </a:p>
      </dgm:t>
    </dgm:pt>
    <dgm:pt modelId="{F87D9838-26F1-4F38-A44E-B1288130414F}">
      <dgm:prSet phldr="0"/>
      <dgm:spPr/>
      <dgm:t>
        <a:bodyPr/>
        <a:lstStyle/>
        <a:p>
          <a:pPr rtl="0"/>
          <a:r>
            <a:rPr lang="en-US" dirty="0">
              <a:latin typeface="Century Gothic" panose="020B0502020202020204"/>
            </a:rPr>
            <a:t>Provider submits for Federal/State Participation Levels to the state based on actual and budgeted projections for FY 24/25</a:t>
          </a:r>
        </a:p>
      </dgm:t>
    </dgm:pt>
    <dgm:pt modelId="{1715EE23-4A77-4A1E-88DB-72CA27629E54}" type="parTrans" cxnId="{B0609976-B3FE-4FE4-ABE2-8366AB0C7F2C}">
      <dgm:prSet/>
      <dgm:spPr/>
      <dgm:t>
        <a:bodyPr/>
        <a:lstStyle/>
        <a:p>
          <a:endParaRPr lang="en-US"/>
        </a:p>
      </dgm:t>
    </dgm:pt>
    <dgm:pt modelId="{28E80C40-1AF1-4B97-86BC-F2F0AE0774E8}" type="sibTrans" cxnId="{B0609976-B3FE-4FE4-ABE2-8366AB0C7F2C}">
      <dgm:prSet/>
      <dgm:spPr/>
      <dgm:t>
        <a:bodyPr/>
        <a:lstStyle/>
        <a:p>
          <a:endParaRPr lang="en-US"/>
        </a:p>
      </dgm:t>
    </dgm:pt>
    <dgm:pt modelId="{7C4F2DE9-1A8E-40D3-8CFF-1F5841BA79E0}">
      <dgm:prSet phldr="0"/>
      <dgm:spPr/>
      <dgm:t>
        <a:bodyPr/>
        <a:lstStyle/>
        <a:p>
          <a:pPr rtl="0"/>
          <a:r>
            <a:rPr lang="en-US" dirty="0">
              <a:latin typeface="Century Gothic" panose="020B0502020202020204"/>
            </a:rPr>
            <a:t>Provider builds projections/needs into their FY 25/26 Budget Documentation (148/IV-E) submission – due March 1,-April 15 2025</a:t>
          </a:r>
        </a:p>
      </dgm:t>
    </dgm:pt>
    <dgm:pt modelId="{6C98F6E0-7049-4BEC-AF36-2C4BF6F622ED}" type="parTrans" cxnId="{C0B29073-0402-4FC8-9671-3682C0D91940}">
      <dgm:prSet/>
      <dgm:spPr/>
      <dgm:t>
        <a:bodyPr/>
        <a:lstStyle/>
        <a:p>
          <a:endParaRPr lang="en-US"/>
        </a:p>
      </dgm:t>
    </dgm:pt>
    <dgm:pt modelId="{881D4237-09B0-4116-9AC9-27EC631514FF}" type="sibTrans" cxnId="{C0B29073-0402-4FC8-9671-3682C0D91940}">
      <dgm:prSet/>
      <dgm:spPr/>
      <dgm:t>
        <a:bodyPr/>
        <a:lstStyle/>
        <a:p>
          <a:endParaRPr lang="en-US"/>
        </a:p>
      </dgm:t>
    </dgm:pt>
    <dgm:pt modelId="{A2DCD645-F459-45D1-BD88-54E6332ED7B8}" type="pres">
      <dgm:prSet presAssocID="{EBC97E5D-544A-4CD0-A5C0-68F013569CEE}" presName="Name0" presStyleCnt="0">
        <dgm:presLayoutVars>
          <dgm:chMax/>
          <dgm:chPref/>
          <dgm:animLvl val="lvl"/>
        </dgm:presLayoutVars>
      </dgm:prSet>
      <dgm:spPr/>
    </dgm:pt>
    <dgm:pt modelId="{ED204A1A-29DE-4921-9E59-2C2D02FA3676}" type="pres">
      <dgm:prSet presAssocID="{E67B2877-3E6C-413F-831B-CD4B8E355B78}" presName="composite1" presStyleCnt="0"/>
      <dgm:spPr/>
    </dgm:pt>
    <dgm:pt modelId="{D04E9B58-74B5-4B97-A42B-C2BBDC76D8EA}" type="pres">
      <dgm:prSet presAssocID="{E67B2877-3E6C-413F-831B-CD4B8E355B78}" presName="parent1" presStyleLbl="alignNode1" presStyleIdx="0" presStyleCnt="7">
        <dgm:presLayoutVars>
          <dgm:chMax val="1"/>
          <dgm:chPref val="1"/>
          <dgm:bulletEnabled val="1"/>
        </dgm:presLayoutVars>
      </dgm:prSet>
      <dgm:spPr/>
    </dgm:pt>
    <dgm:pt modelId="{0C9BF64F-2A8A-44D5-AE94-0324AD9077CD}" type="pres">
      <dgm:prSet presAssocID="{E67B2877-3E6C-413F-831B-CD4B8E355B78}" presName="Childtext1" presStyleLbl="revTx" presStyleIdx="0" presStyleCnt="7">
        <dgm:presLayoutVars>
          <dgm:bulletEnabled val="1"/>
        </dgm:presLayoutVars>
      </dgm:prSet>
      <dgm:spPr/>
    </dgm:pt>
    <dgm:pt modelId="{09739AF7-33CB-4873-B56C-7ACC1C9C3909}" type="pres">
      <dgm:prSet presAssocID="{E67B2877-3E6C-413F-831B-CD4B8E355B78}" presName="ConnectLine1" presStyleLbl="sibTrans1D1" presStyleIdx="0" presStyleCnt="7"/>
      <dgm:spPr>
        <a:noFill/>
        <a:ln w="9525" cap="rnd" cmpd="sng" algn="ctr">
          <a:solidFill>
            <a:schemeClr val="accent2">
              <a:hueOff val="0"/>
              <a:satOff val="0"/>
              <a:lumOff val="0"/>
              <a:alphaOff val="0"/>
            </a:schemeClr>
          </a:solidFill>
          <a:prstDash val="dash"/>
        </a:ln>
        <a:effectLst/>
      </dgm:spPr>
    </dgm:pt>
    <dgm:pt modelId="{80D58664-2949-4485-8368-63EC71A83A79}" type="pres">
      <dgm:prSet presAssocID="{E67B2877-3E6C-413F-831B-CD4B8E355B78}" presName="ConnectLineEnd1" presStyleLbl="lnNode1" presStyleIdx="0" presStyleCnt="7"/>
      <dgm:spPr/>
    </dgm:pt>
    <dgm:pt modelId="{751E7117-21C4-4D74-B6E2-1979C2F88064}" type="pres">
      <dgm:prSet presAssocID="{E67B2877-3E6C-413F-831B-CD4B8E355B78}" presName="EmptyPane1" presStyleCnt="0"/>
      <dgm:spPr/>
    </dgm:pt>
    <dgm:pt modelId="{B5EFEB39-AE2B-4D48-B1A8-48E46D174BDE}" type="pres">
      <dgm:prSet presAssocID="{494C4A2B-D975-4942-BF50-C2C7568C5E7B}" presName="spaceBetweenRectangles1" presStyleCnt="0"/>
      <dgm:spPr/>
    </dgm:pt>
    <dgm:pt modelId="{68A0AF09-91DD-4DA4-AF3B-DA2C45D8039C}" type="pres">
      <dgm:prSet presAssocID="{EE3933E7-300F-462C-8697-61F1B21DA75C}" presName="composite1" presStyleCnt="0"/>
      <dgm:spPr/>
    </dgm:pt>
    <dgm:pt modelId="{30F74822-0B1F-4FBF-8C0A-783C119B8722}" type="pres">
      <dgm:prSet presAssocID="{EE3933E7-300F-462C-8697-61F1B21DA75C}" presName="parent1" presStyleLbl="alignNode1" presStyleIdx="1" presStyleCnt="7" custLinFactNeighborX="-2479" custLinFactNeighborY="112">
        <dgm:presLayoutVars>
          <dgm:chMax val="1"/>
          <dgm:chPref val="1"/>
          <dgm:bulletEnabled val="1"/>
        </dgm:presLayoutVars>
      </dgm:prSet>
      <dgm:spPr/>
    </dgm:pt>
    <dgm:pt modelId="{8D1729BE-C5A4-4A08-86D0-421E76B50BB4}" type="pres">
      <dgm:prSet presAssocID="{EE3933E7-300F-462C-8697-61F1B21DA75C}" presName="Childtext1" presStyleLbl="revTx" presStyleIdx="1" presStyleCnt="7">
        <dgm:presLayoutVars>
          <dgm:bulletEnabled val="1"/>
        </dgm:presLayoutVars>
      </dgm:prSet>
      <dgm:spPr/>
    </dgm:pt>
    <dgm:pt modelId="{EA9B9B6F-E6A9-4A6E-BAAF-AB3BE6D5DDB2}" type="pres">
      <dgm:prSet presAssocID="{EE3933E7-300F-462C-8697-61F1B21DA75C}" presName="ConnectLine1" presStyleLbl="sibTrans1D1" presStyleIdx="1" presStyleCnt="7"/>
      <dgm:spPr>
        <a:noFill/>
        <a:ln w="9525" cap="rnd" cmpd="sng" algn="ctr">
          <a:solidFill>
            <a:schemeClr val="accent3">
              <a:hueOff val="0"/>
              <a:satOff val="0"/>
              <a:lumOff val="0"/>
              <a:alphaOff val="0"/>
            </a:schemeClr>
          </a:solidFill>
          <a:prstDash val="dash"/>
        </a:ln>
        <a:effectLst/>
      </dgm:spPr>
    </dgm:pt>
    <dgm:pt modelId="{0651881A-65EE-445D-9917-DE3BBD0FF684}" type="pres">
      <dgm:prSet presAssocID="{EE3933E7-300F-462C-8697-61F1B21DA75C}" presName="ConnectLineEnd1" presStyleLbl="lnNode1" presStyleIdx="1" presStyleCnt="7"/>
      <dgm:spPr/>
    </dgm:pt>
    <dgm:pt modelId="{625ADB2F-2C82-44FE-91B1-4DCE399ED9ED}" type="pres">
      <dgm:prSet presAssocID="{EE3933E7-300F-462C-8697-61F1B21DA75C}" presName="EmptyPane1" presStyleCnt="0"/>
      <dgm:spPr/>
    </dgm:pt>
    <dgm:pt modelId="{6556300B-8B76-4078-BFDE-4A50448A865E}" type="pres">
      <dgm:prSet presAssocID="{AB6FE202-AB19-4D91-ABE3-0F0970B7E2F9}" presName="spaceBetweenRectangles1" presStyleCnt="0"/>
      <dgm:spPr/>
    </dgm:pt>
    <dgm:pt modelId="{855C2486-9AD9-4D31-B0EA-631086E677CE}" type="pres">
      <dgm:prSet presAssocID="{F14AC7A9-49CB-4572-8C8F-9A93A7613695}" presName="composite1" presStyleCnt="0"/>
      <dgm:spPr/>
    </dgm:pt>
    <dgm:pt modelId="{75287545-B572-4AC1-891B-5E4884AF82BE}" type="pres">
      <dgm:prSet presAssocID="{F14AC7A9-49CB-4572-8C8F-9A93A7613695}" presName="parent1" presStyleLbl="alignNode1" presStyleIdx="2" presStyleCnt="7" custLinFactNeighborX="3280" custLinFactNeighborY="112">
        <dgm:presLayoutVars>
          <dgm:chMax val="1"/>
          <dgm:chPref val="1"/>
          <dgm:bulletEnabled val="1"/>
        </dgm:presLayoutVars>
      </dgm:prSet>
      <dgm:spPr/>
    </dgm:pt>
    <dgm:pt modelId="{7B777285-3DFA-4541-8720-86A3DD7F4E9B}" type="pres">
      <dgm:prSet presAssocID="{F14AC7A9-49CB-4572-8C8F-9A93A7613695}" presName="Childtext1" presStyleLbl="revTx" presStyleIdx="2" presStyleCnt="7">
        <dgm:presLayoutVars>
          <dgm:bulletEnabled val="1"/>
        </dgm:presLayoutVars>
      </dgm:prSet>
      <dgm:spPr/>
    </dgm:pt>
    <dgm:pt modelId="{9EF1A391-1BF6-41D2-89EB-EF25DADA85F1}" type="pres">
      <dgm:prSet presAssocID="{F14AC7A9-49CB-4572-8C8F-9A93A7613695}" presName="ConnectLine1" presStyleLbl="sibTrans1D1" presStyleIdx="2" presStyleCnt="7"/>
      <dgm:spPr>
        <a:noFill/>
        <a:ln w="9525" cap="rnd" cmpd="sng" algn="ctr">
          <a:solidFill>
            <a:schemeClr val="accent3">
              <a:hueOff val="0"/>
              <a:satOff val="0"/>
              <a:lumOff val="0"/>
              <a:alphaOff val="0"/>
            </a:schemeClr>
          </a:solidFill>
          <a:prstDash val="dash"/>
        </a:ln>
        <a:effectLst/>
      </dgm:spPr>
    </dgm:pt>
    <dgm:pt modelId="{6D3304DD-0EFF-4322-93AB-78AA4A347D43}" type="pres">
      <dgm:prSet presAssocID="{F14AC7A9-49CB-4572-8C8F-9A93A7613695}" presName="ConnectLineEnd1" presStyleLbl="lnNode1" presStyleIdx="2" presStyleCnt="7"/>
      <dgm:spPr/>
    </dgm:pt>
    <dgm:pt modelId="{C24C4564-7443-4CEB-85DD-0B18B879A53F}" type="pres">
      <dgm:prSet presAssocID="{F14AC7A9-49CB-4572-8C8F-9A93A7613695}" presName="EmptyPane1" presStyleCnt="0"/>
      <dgm:spPr/>
    </dgm:pt>
    <dgm:pt modelId="{04BBBB1E-F9DD-4AE2-B040-5540770D0BE6}" type="pres">
      <dgm:prSet presAssocID="{DCF68DA5-881C-426F-8064-8ACBE63A465E}" presName="spaceBetweenRectangles1" presStyleCnt="0"/>
      <dgm:spPr/>
    </dgm:pt>
    <dgm:pt modelId="{0166FF37-CC5F-4E80-9A79-86A2B175E39F}" type="pres">
      <dgm:prSet presAssocID="{0EAFFC01-4067-4460-888B-7DC0B7F0CFA2}" presName="composite1" presStyleCnt="0"/>
      <dgm:spPr/>
    </dgm:pt>
    <dgm:pt modelId="{8191BE72-EBDB-4F8F-B525-DA6771E7B932}" type="pres">
      <dgm:prSet presAssocID="{0EAFFC01-4067-4460-888B-7DC0B7F0CFA2}" presName="parent1" presStyleLbl="alignNode1" presStyleIdx="3" presStyleCnt="7">
        <dgm:presLayoutVars>
          <dgm:chMax val="1"/>
          <dgm:chPref val="1"/>
          <dgm:bulletEnabled val="1"/>
        </dgm:presLayoutVars>
      </dgm:prSet>
      <dgm:spPr/>
    </dgm:pt>
    <dgm:pt modelId="{D9A5C0DF-8FAC-4626-91CF-5749C16624DF}" type="pres">
      <dgm:prSet presAssocID="{0EAFFC01-4067-4460-888B-7DC0B7F0CFA2}" presName="Childtext1" presStyleLbl="revTx" presStyleIdx="3" presStyleCnt="7">
        <dgm:presLayoutVars>
          <dgm:bulletEnabled val="1"/>
        </dgm:presLayoutVars>
      </dgm:prSet>
      <dgm:spPr/>
    </dgm:pt>
    <dgm:pt modelId="{5D3FC08E-E51E-4C2E-8B5C-970A5312BF04}" type="pres">
      <dgm:prSet presAssocID="{0EAFFC01-4067-4460-888B-7DC0B7F0CFA2}" presName="ConnectLine1" presStyleLbl="sibTrans1D1" presStyleIdx="3" presStyleCnt="7"/>
      <dgm:spPr>
        <a:noFill/>
        <a:ln w="9525" cap="rnd" cmpd="sng" algn="ctr">
          <a:solidFill>
            <a:schemeClr val="accent4">
              <a:hueOff val="0"/>
              <a:satOff val="0"/>
              <a:lumOff val="0"/>
              <a:alphaOff val="0"/>
            </a:schemeClr>
          </a:solidFill>
          <a:prstDash val="dash"/>
        </a:ln>
        <a:effectLst/>
      </dgm:spPr>
    </dgm:pt>
    <dgm:pt modelId="{10AD01DB-2F26-4B97-95D7-4AFABF751A27}" type="pres">
      <dgm:prSet presAssocID="{0EAFFC01-4067-4460-888B-7DC0B7F0CFA2}" presName="ConnectLineEnd1" presStyleLbl="lnNode1" presStyleIdx="3" presStyleCnt="7"/>
      <dgm:spPr/>
    </dgm:pt>
    <dgm:pt modelId="{670E3995-6B53-4DF3-AC4A-202D5FFE4E54}" type="pres">
      <dgm:prSet presAssocID="{0EAFFC01-4067-4460-888B-7DC0B7F0CFA2}" presName="EmptyPane1" presStyleCnt="0"/>
      <dgm:spPr/>
    </dgm:pt>
    <dgm:pt modelId="{A9CA3179-D2C7-4DC1-B891-F65BE9ACBD92}" type="pres">
      <dgm:prSet presAssocID="{0BAE5955-55BE-4F42-B96A-B0D06BA66FDF}" presName="spaceBetweenRectangles1" presStyleCnt="0"/>
      <dgm:spPr/>
    </dgm:pt>
    <dgm:pt modelId="{BD50E8DB-20D0-4E75-9C9E-23BC3D4820FF}" type="pres">
      <dgm:prSet presAssocID="{D3290FA6-2B61-4876-B8F3-A676B4A48297}" presName="composite1" presStyleCnt="0"/>
      <dgm:spPr/>
    </dgm:pt>
    <dgm:pt modelId="{6C20BA4B-F64D-4205-A5C4-925368AFAA70}" type="pres">
      <dgm:prSet presAssocID="{D3290FA6-2B61-4876-B8F3-A676B4A48297}" presName="parent1" presStyleLbl="alignNode1" presStyleIdx="4" presStyleCnt="7">
        <dgm:presLayoutVars>
          <dgm:chMax val="1"/>
          <dgm:chPref val="1"/>
          <dgm:bulletEnabled val="1"/>
        </dgm:presLayoutVars>
      </dgm:prSet>
      <dgm:spPr/>
    </dgm:pt>
    <dgm:pt modelId="{0B939AEE-5C7C-49A6-8ECE-20FB951B6032}" type="pres">
      <dgm:prSet presAssocID="{D3290FA6-2B61-4876-B8F3-A676B4A48297}" presName="Childtext1" presStyleLbl="revTx" presStyleIdx="4" presStyleCnt="7">
        <dgm:presLayoutVars>
          <dgm:bulletEnabled val="1"/>
        </dgm:presLayoutVars>
      </dgm:prSet>
      <dgm:spPr/>
    </dgm:pt>
    <dgm:pt modelId="{50515216-555E-4432-84E1-F13BFDB8009D}" type="pres">
      <dgm:prSet presAssocID="{D3290FA6-2B61-4876-B8F3-A676B4A48297}" presName="ConnectLine1" presStyleLbl="sibTrans1D1" presStyleIdx="4" presStyleCnt="7"/>
      <dgm:spPr>
        <a:noFill/>
        <a:ln w="9525" cap="rnd" cmpd="sng" algn="ctr">
          <a:solidFill>
            <a:schemeClr val="accent5">
              <a:hueOff val="0"/>
              <a:satOff val="0"/>
              <a:lumOff val="0"/>
              <a:alphaOff val="0"/>
            </a:schemeClr>
          </a:solidFill>
          <a:prstDash val="dash"/>
        </a:ln>
        <a:effectLst/>
      </dgm:spPr>
    </dgm:pt>
    <dgm:pt modelId="{33867AA0-E038-4921-97D5-109E77B3B350}" type="pres">
      <dgm:prSet presAssocID="{D3290FA6-2B61-4876-B8F3-A676B4A48297}" presName="ConnectLineEnd1" presStyleLbl="lnNode1" presStyleIdx="4" presStyleCnt="7"/>
      <dgm:spPr/>
    </dgm:pt>
    <dgm:pt modelId="{3CCBDE60-1933-4FF3-AF1C-D420D6A00602}" type="pres">
      <dgm:prSet presAssocID="{D3290FA6-2B61-4876-B8F3-A676B4A48297}" presName="EmptyPane1" presStyleCnt="0"/>
      <dgm:spPr/>
    </dgm:pt>
    <dgm:pt modelId="{FC32DCB0-2C20-4092-82CE-8CA3DF802B45}" type="pres">
      <dgm:prSet presAssocID="{2C467212-632E-4370-AF02-155632BF7B4C}" presName="spaceBetweenRectangles1" presStyleCnt="0"/>
      <dgm:spPr/>
    </dgm:pt>
    <dgm:pt modelId="{7F8AD29C-641D-43E3-89BC-CD9AC813620E}" type="pres">
      <dgm:prSet presAssocID="{9F5E6D1F-C458-42BA-AF17-8647DA2B6B1A}" presName="composite1" presStyleCnt="0"/>
      <dgm:spPr/>
    </dgm:pt>
    <dgm:pt modelId="{72F3D1FE-8EE0-4E5D-975E-FC331909B328}" type="pres">
      <dgm:prSet presAssocID="{9F5E6D1F-C458-42BA-AF17-8647DA2B6B1A}" presName="parent1" presStyleLbl="alignNode1" presStyleIdx="5" presStyleCnt="7">
        <dgm:presLayoutVars>
          <dgm:chMax val="1"/>
          <dgm:chPref val="1"/>
          <dgm:bulletEnabled val="1"/>
        </dgm:presLayoutVars>
      </dgm:prSet>
      <dgm:spPr/>
    </dgm:pt>
    <dgm:pt modelId="{06BBAB2A-6F8F-4260-A00D-5E6C70A2A6EC}" type="pres">
      <dgm:prSet presAssocID="{9F5E6D1F-C458-42BA-AF17-8647DA2B6B1A}" presName="Childtext1" presStyleLbl="revTx" presStyleIdx="5" presStyleCnt="7">
        <dgm:presLayoutVars>
          <dgm:bulletEnabled val="1"/>
        </dgm:presLayoutVars>
      </dgm:prSet>
      <dgm:spPr/>
    </dgm:pt>
    <dgm:pt modelId="{B048C429-4330-4D07-BCF7-AE88BFA339B6}" type="pres">
      <dgm:prSet presAssocID="{9F5E6D1F-C458-42BA-AF17-8647DA2B6B1A}" presName="ConnectLine1" presStyleLbl="sibTrans1D1" presStyleIdx="5" presStyleCnt="7"/>
      <dgm:spPr>
        <a:noFill/>
        <a:ln w="9525" cap="rnd" cmpd="sng" algn="ctr">
          <a:solidFill>
            <a:schemeClr val="accent6">
              <a:hueOff val="0"/>
              <a:satOff val="0"/>
              <a:lumOff val="0"/>
              <a:alphaOff val="0"/>
            </a:schemeClr>
          </a:solidFill>
          <a:prstDash val="dash"/>
        </a:ln>
        <a:effectLst/>
      </dgm:spPr>
    </dgm:pt>
    <dgm:pt modelId="{DE78DD01-5FC4-4208-A908-9ED4FB332AC0}" type="pres">
      <dgm:prSet presAssocID="{9F5E6D1F-C458-42BA-AF17-8647DA2B6B1A}" presName="ConnectLineEnd1" presStyleLbl="lnNode1" presStyleIdx="5" presStyleCnt="7"/>
      <dgm:spPr/>
    </dgm:pt>
    <dgm:pt modelId="{48CE1FF6-6703-4EB0-9308-F9247D773245}" type="pres">
      <dgm:prSet presAssocID="{9F5E6D1F-C458-42BA-AF17-8647DA2B6B1A}" presName="EmptyPane1" presStyleCnt="0"/>
      <dgm:spPr/>
    </dgm:pt>
    <dgm:pt modelId="{597BB727-7859-4871-AECD-494B6785875E}" type="pres">
      <dgm:prSet presAssocID="{16F0959C-C9CA-43F1-9BBD-741C8BB38712}" presName="spaceBetweenRectangles1" presStyleCnt="0"/>
      <dgm:spPr/>
    </dgm:pt>
    <dgm:pt modelId="{50E81816-14B6-4D1A-9093-0C2CD7FC6E39}" type="pres">
      <dgm:prSet presAssocID="{A2B79A6B-6A86-42F5-AEE9-27CC5491729B}" presName="composite1" presStyleCnt="0"/>
      <dgm:spPr/>
    </dgm:pt>
    <dgm:pt modelId="{9FD947B2-8AD4-4DC5-9D92-C2921AF7198A}" type="pres">
      <dgm:prSet presAssocID="{A2B79A6B-6A86-42F5-AEE9-27CC5491729B}" presName="parent1" presStyleLbl="alignNode1" presStyleIdx="6" presStyleCnt="7">
        <dgm:presLayoutVars>
          <dgm:chMax val="1"/>
          <dgm:chPref val="1"/>
          <dgm:bulletEnabled val="1"/>
        </dgm:presLayoutVars>
      </dgm:prSet>
      <dgm:spPr/>
    </dgm:pt>
    <dgm:pt modelId="{BBE6117D-2EB4-4971-9B24-FF6634395C13}" type="pres">
      <dgm:prSet presAssocID="{A2B79A6B-6A86-42F5-AEE9-27CC5491729B}" presName="Childtext1" presStyleLbl="revTx" presStyleIdx="6" presStyleCnt="7">
        <dgm:presLayoutVars>
          <dgm:bulletEnabled val="1"/>
        </dgm:presLayoutVars>
      </dgm:prSet>
      <dgm:spPr/>
    </dgm:pt>
    <dgm:pt modelId="{63A611B2-1211-4C84-93F5-DAF94064CFC5}" type="pres">
      <dgm:prSet presAssocID="{A2B79A6B-6A86-42F5-AEE9-27CC5491729B}" presName="ConnectLine1" presStyleLbl="sibTrans1D1" presStyleIdx="6" presStyleCnt="7"/>
      <dgm:spPr>
        <a:noFill/>
        <a:ln w="9525" cap="rnd" cmpd="sng" algn="ctr">
          <a:solidFill>
            <a:schemeClr val="accent2">
              <a:hueOff val="0"/>
              <a:satOff val="0"/>
              <a:lumOff val="0"/>
              <a:alphaOff val="0"/>
            </a:schemeClr>
          </a:solidFill>
          <a:prstDash val="dash"/>
        </a:ln>
        <a:effectLst/>
      </dgm:spPr>
    </dgm:pt>
    <dgm:pt modelId="{F64AAD7F-A293-4734-93AD-AF4CB7151377}" type="pres">
      <dgm:prSet presAssocID="{A2B79A6B-6A86-42F5-AEE9-27CC5491729B}" presName="ConnectLineEnd1" presStyleLbl="lnNode1" presStyleIdx="6" presStyleCnt="7"/>
      <dgm:spPr/>
    </dgm:pt>
    <dgm:pt modelId="{88105AC0-AE46-4F0F-85AA-CF9A8991B3D0}" type="pres">
      <dgm:prSet presAssocID="{A2B79A6B-6A86-42F5-AEE9-27CC5491729B}" presName="EmptyPane1" presStyleCnt="0"/>
      <dgm:spPr/>
    </dgm:pt>
  </dgm:ptLst>
  <dgm:cxnLst>
    <dgm:cxn modelId="{C8982B26-C893-4E8A-90F3-D668F195DD84}" type="presOf" srcId="{F87D9838-26F1-4F38-A44E-B1288130414F}" destId="{8D1729BE-C5A4-4A08-86D0-421E76B50BB4}" srcOrd="0" destOrd="0" presId="urn:microsoft.com/office/officeart/2016/7/layout/RoundedRectangleTimeline"/>
    <dgm:cxn modelId="{77C91332-CC65-47EF-8701-9DD3DAE22000}" srcId="{E67B2877-3E6C-413F-831B-CD4B8E355B78}" destId="{A5D3C3BC-3E7A-4FD8-A3AF-2EE02DB575B6}" srcOrd="0" destOrd="0" parTransId="{86ACBA58-A9BF-46A4-9C24-8447602995BC}" sibTransId="{7F0BCA50-D345-4B59-9180-C76C4C330929}"/>
    <dgm:cxn modelId="{A168FD5B-90FE-48B5-8256-7CFCA1F8E01E}" type="presOf" srcId="{32F2AFCA-2B83-4BD0-B0FD-AD5AB3441368}" destId="{06BBAB2A-6F8F-4260-A00D-5E6C70A2A6EC}" srcOrd="0" destOrd="0" presId="urn:microsoft.com/office/officeart/2016/7/layout/RoundedRectangleTimeline"/>
    <dgm:cxn modelId="{9FA6095D-EB86-47C6-9B32-067DED4A7B98}" srcId="{EBC97E5D-544A-4CD0-A5C0-68F013569CEE}" destId="{E67B2877-3E6C-413F-831B-CD4B8E355B78}" srcOrd="0" destOrd="0" parTransId="{1BB7DB7A-DF05-4ABB-8DB0-242348077D35}" sibTransId="{494C4A2B-D975-4942-BF50-C2C7568C5E7B}"/>
    <dgm:cxn modelId="{444B2E63-C41F-45AF-8B26-71439F907930}" srcId="{EBC97E5D-544A-4CD0-A5C0-68F013569CEE}" destId="{D3290FA6-2B61-4876-B8F3-A676B4A48297}" srcOrd="4" destOrd="0" parTransId="{34DAA13E-C41C-42B1-9A00-D3A36E91CB68}" sibTransId="{2C467212-632E-4370-AF02-155632BF7B4C}"/>
    <dgm:cxn modelId="{51413947-85CD-4AFD-B2F1-7ABE5AE4B5E4}" type="presOf" srcId="{F14AC7A9-49CB-4572-8C8F-9A93A7613695}" destId="{75287545-B572-4AC1-891B-5E4884AF82BE}" srcOrd="0" destOrd="0" presId="urn:microsoft.com/office/officeart/2016/7/layout/RoundedRectangleTimeline"/>
    <dgm:cxn modelId="{1664E449-FCF0-4B80-AE6E-27162E2DB99F}" type="presOf" srcId="{CD1ECEDD-2152-482F-B17E-44F3D7942C10}" destId="{7B777285-3DFA-4541-8720-86A3DD7F4E9B}" srcOrd="0" destOrd="0" presId="urn:microsoft.com/office/officeart/2016/7/layout/RoundedRectangleTimeline"/>
    <dgm:cxn modelId="{BCD8854A-E19F-49DA-A49A-7B50F5DD0684}" srcId="{EBC97E5D-544A-4CD0-A5C0-68F013569CEE}" destId="{9F5E6D1F-C458-42BA-AF17-8647DA2B6B1A}" srcOrd="5" destOrd="0" parTransId="{F96B8258-06F0-4D5D-937A-0B6F5204CD32}" sibTransId="{16F0959C-C9CA-43F1-9BBD-741C8BB38712}"/>
    <dgm:cxn modelId="{4CFD0571-3AF5-407A-ADEC-562EE83B7E37}" type="presOf" srcId="{CABA9A8C-ADE6-4D95-86A3-1BFDF12A8B63}" destId="{D9A5C0DF-8FAC-4626-91CF-5749C16624DF}" srcOrd="0" destOrd="0" presId="urn:microsoft.com/office/officeart/2016/7/layout/RoundedRectangleTimeline"/>
    <dgm:cxn modelId="{69E36671-C35D-4D89-8289-B4E9BF5E39E0}" type="presOf" srcId="{A2B79A6B-6A86-42F5-AEE9-27CC5491729B}" destId="{9FD947B2-8AD4-4DC5-9D92-C2921AF7198A}" srcOrd="0" destOrd="0" presId="urn:microsoft.com/office/officeart/2016/7/layout/RoundedRectangleTimeline"/>
    <dgm:cxn modelId="{C0B29073-0402-4FC8-9671-3682C0D91940}" srcId="{D3290FA6-2B61-4876-B8F3-A676B4A48297}" destId="{7C4F2DE9-1A8E-40D3-8CFF-1F5841BA79E0}" srcOrd="1" destOrd="0" parTransId="{6C98F6E0-7049-4BEC-AF36-2C4BF6F622ED}" sibTransId="{881D4237-09B0-4116-9AC9-27EC631514FF}"/>
    <dgm:cxn modelId="{FF37D954-9827-4246-9B20-B1FEE1C126CB}" type="presOf" srcId="{9F5E6D1F-C458-42BA-AF17-8647DA2B6B1A}" destId="{72F3D1FE-8EE0-4E5D-975E-FC331909B328}" srcOrd="0" destOrd="0" presId="urn:microsoft.com/office/officeart/2016/7/layout/RoundedRectangleTimeline"/>
    <dgm:cxn modelId="{B0609976-B3FE-4FE4-ABE2-8366AB0C7F2C}" srcId="{EE3933E7-300F-462C-8697-61F1B21DA75C}" destId="{F87D9838-26F1-4F38-A44E-B1288130414F}" srcOrd="0" destOrd="0" parTransId="{1715EE23-4A77-4A1E-88DB-72CA27629E54}" sibTransId="{28E80C40-1AF1-4B97-86BC-F2F0AE0774E8}"/>
    <dgm:cxn modelId="{2F30A177-54A0-41ED-B050-3340285DD1F5}" srcId="{EBC97E5D-544A-4CD0-A5C0-68F013569CEE}" destId="{F14AC7A9-49CB-4572-8C8F-9A93A7613695}" srcOrd="2" destOrd="0" parTransId="{FC761184-2902-44CE-8D40-4F2AE681BF48}" sibTransId="{DCF68DA5-881C-426F-8064-8ACBE63A465E}"/>
    <dgm:cxn modelId="{D0E02385-BB17-4239-A24A-5705D9FFAFBC}" type="presOf" srcId="{A5D3C3BC-3E7A-4FD8-A3AF-2EE02DB575B6}" destId="{0C9BF64F-2A8A-44D5-AE94-0324AD9077CD}" srcOrd="0" destOrd="0" presId="urn:microsoft.com/office/officeart/2016/7/layout/RoundedRectangleTimeline"/>
    <dgm:cxn modelId="{65A2DB8C-E4A1-402C-98E7-F6D8AD195ED4}" srcId="{EBC97E5D-544A-4CD0-A5C0-68F013569CEE}" destId="{A2B79A6B-6A86-42F5-AEE9-27CC5491729B}" srcOrd="6" destOrd="0" parTransId="{06526679-B4DB-4BA0-AFE6-2DC39D3C35B2}" sibTransId="{AE42E9B3-517C-4289-8690-584BD9F875F0}"/>
    <dgm:cxn modelId="{C0717593-B122-4DD7-94F5-23CBE4606C1E}" type="presOf" srcId="{EBC97E5D-544A-4CD0-A5C0-68F013569CEE}" destId="{A2DCD645-F459-45D1-BD88-54E6332ED7B8}" srcOrd="0" destOrd="0" presId="urn:microsoft.com/office/officeart/2016/7/layout/RoundedRectangleTimeline"/>
    <dgm:cxn modelId="{4D4A2B9C-527A-4995-AC46-53605CB65DED}" type="presOf" srcId="{0EAFFC01-4067-4460-888B-7DC0B7F0CFA2}" destId="{8191BE72-EBDB-4F8F-B525-DA6771E7B932}" srcOrd="0" destOrd="0" presId="urn:microsoft.com/office/officeart/2016/7/layout/RoundedRectangleTimeline"/>
    <dgm:cxn modelId="{DF0C729D-3434-493D-A3F1-958E87956E19}" srcId="{0EAFFC01-4067-4460-888B-7DC0B7F0CFA2}" destId="{CABA9A8C-ADE6-4D95-86A3-1BFDF12A8B63}" srcOrd="0" destOrd="0" parTransId="{95CF5067-D52A-4384-A09D-425FEFCE619D}" sibTransId="{802216D8-6555-4D68-AFAE-7F51EA5B950F}"/>
    <dgm:cxn modelId="{3B6B83A1-6E95-468F-B4FE-86AD41AD1D37}" srcId="{EBC97E5D-544A-4CD0-A5C0-68F013569CEE}" destId="{0EAFFC01-4067-4460-888B-7DC0B7F0CFA2}" srcOrd="3" destOrd="0" parTransId="{1F5677AF-489E-4ACE-8B1F-90E809C7E273}" sibTransId="{0BAE5955-55BE-4F42-B96A-B0D06BA66FDF}"/>
    <dgm:cxn modelId="{FE6C37A9-7AD2-4A9F-B56F-8012057EDB7E}" srcId="{D3290FA6-2B61-4876-B8F3-A676B4A48297}" destId="{9458E8AD-9D1F-4DCF-95A4-031781D32E10}" srcOrd="0" destOrd="0" parTransId="{A3EFDF0D-0BD5-47BA-A8D2-B7492F01CAC9}" sibTransId="{CE141EAE-497D-4DB4-B17C-5EABB912A50E}"/>
    <dgm:cxn modelId="{9BFC20B4-052B-4E60-815C-5775C7323D66}" type="presOf" srcId="{EE3933E7-300F-462C-8697-61F1B21DA75C}" destId="{30F74822-0B1F-4FBF-8C0A-783C119B8722}" srcOrd="0" destOrd="0" presId="urn:microsoft.com/office/officeart/2016/7/layout/RoundedRectangleTimeline"/>
    <dgm:cxn modelId="{FA81F1B6-BC19-4625-AFB3-73E637E4F310}" type="presOf" srcId="{D3290FA6-2B61-4876-B8F3-A676B4A48297}" destId="{6C20BA4B-F64D-4205-A5C4-925368AFAA70}" srcOrd="0" destOrd="0" presId="urn:microsoft.com/office/officeart/2016/7/layout/RoundedRectangleTimeline"/>
    <dgm:cxn modelId="{4155CEBF-B35F-4C12-874F-C891FB03409E}" srcId="{F14AC7A9-49CB-4572-8C8F-9A93A7613695}" destId="{CD1ECEDD-2152-482F-B17E-44F3D7942C10}" srcOrd="0" destOrd="0" parTransId="{9CBD880D-C077-4D5F-936D-3FFF4BBDC472}" sibTransId="{7AF68F2B-436C-488A-B58F-9D153EF3C292}"/>
    <dgm:cxn modelId="{C92CD4C1-7B89-4698-A421-222B65216CF9}" srcId="{A2B79A6B-6A86-42F5-AEE9-27CC5491729B}" destId="{40CE8D60-5832-44F2-828C-39DEBF799653}" srcOrd="0" destOrd="0" parTransId="{33EBECEC-49F2-4C01-9C9C-121352A8EF7D}" sibTransId="{0E6990C8-13EC-42D1-88CF-33CFD7A3080F}"/>
    <dgm:cxn modelId="{5B6ED4C4-243D-4BD5-9D8A-82E97388513F}" type="presOf" srcId="{E67B2877-3E6C-413F-831B-CD4B8E355B78}" destId="{D04E9B58-74B5-4B97-A42B-C2BBDC76D8EA}" srcOrd="0" destOrd="0" presId="urn:microsoft.com/office/officeart/2016/7/layout/RoundedRectangleTimeline"/>
    <dgm:cxn modelId="{478E07C6-E60D-4E31-B260-603D2D84C193}" type="presOf" srcId="{9458E8AD-9D1F-4DCF-95A4-031781D32E10}" destId="{0B939AEE-5C7C-49A6-8ECE-20FB951B6032}" srcOrd="0" destOrd="0" presId="urn:microsoft.com/office/officeart/2016/7/layout/RoundedRectangleTimeline"/>
    <dgm:cxn modelId="{FA044ADA-24D5-4E5E-8A5B-F4888A861376}" srcId="{EBC97E5D-544A-4CD0-A5C0-68F013569CEE}" destId="{EE3933E7-300F-462C-8697-61F1B21DA75C}" srcOrd="1" destOrd="0" parTransId="{7FC52C25-C402-47A1-AE76-23C0AD6F04B5}" sibTransId="{AB6FE202-AB19-4D91-ABE3-0F0970B7E2F9}"/>
    <dgm:cxn modelId="{FF45B5E0-4C34-497E-9C67-734F01C06640}" srcId="{9F5E6D1F-C458-42BA-AF17-8647DA2B6B1A}" destId="{32F2AFCA-2B83-4BD0-B0FD-AD5AB3441368}" srcOrd="0" destOrd="0" parTransId="{7726EE31-664D-412B-A4F8-6F09B9D6695D}" sibTransId="{D4FC7060-9804-44BB-B077-A5AB25F35AA5}"/>
    <dgm:cxn modelId="{4F18EFE3-05B1-4E35-8D82-D5C34E591F01}" type="presOf" srcId="{40CE8D60-5832-44F2-828C-39DEBF799653}" destId="{BBE6117D-2EB4-4971-9B24-FF6634395C13}" srcOrd="0" destOrd="0" presId="urn:microsoft.com/office/officeart/2016/7/layout/RoundedRectangleTimeline"/>
    <dgm:cxn modelId="{6BBF0AE8-3C04-400B-982F-D58EEF0C6F3F}" type="presOf" srcId="{7C4F2DE9-1A8E-40D3-8CFF-1F5841BA79E0}" destId="{0B939AEE-5C7C-49A6-8ECE-20FB951B6032}" srcOrd="0" destOrd="1" presId="urn:microsoft.com/office/officeart/2016/7/layout/RoundedRectangleTimeline"/>
    <dgm:cxn modelId="{E6D8B673-AF2A-4B39-A14A-E7D1EA1C26A8}" type="presParOf" srcId="{A2DCD645-F459-45D1-BD88-54E6332ED7B8}" destId="{ED204A1A-29DE-4921-9E59-2C2D02FA3676}" srcOrd="0" destOrd="0" presId="urn:microsoft.com/office/officeart/2016/7/layout/RoundedRectangleTimeline"/>
    <dgm:cxn modelId="{DA2A277C-6475-4535-B2AC-9EC6A382FA6B}" type="presParOf" srcId="{ED204A1A-29DE-4921-9E59-2C2D02FA3676}" destId="{D04E9B58-74B5-4B97-A42B-C2BBDC76D8EA}" srcOrd="0" destOrd="0" presId="urn:microsoft.com/office/officeart/2016/7/layout/RoundedRectangleTimeline"/>
    <dgm:cxn modelId="{DCF94EB4-A2B1-4BC7-ABD2-7F6329049BC2}" type="presParOf" srcId="{ED204A1A-29DE-4921-9E59-2C2D02FA3676}" destId="{0C9BF64F-2A8A-44D5-AE94-0324AD9077CD}" srcOrd="1" destOrd="0" presId="urn:microsoft.com/office/officeart/2016/7/layout/RoundedRectangleTimeline"/>
    <dgm:cxn modelId="{4890FFDB-EEC2-459D-8128-F5FA7167C0E8}" type="presParOf" srcId="{ED204A1A-29DE-4921-9E59-2C2D02FA3676}" destId="{09739AF7-33CB-4873-B56C-7ACC1C9C3909}" srcOrd="2" destOrd="0" presId="urn:microsoft.com/office/officeart/2016/7/layout/RoundedRectangleTimeline"/>
    <dgm:cxn modelId="{B23F8165-16A9-47E7-92B6-8815E44133CC}" type="presParOf" srcId="{ED204A1A-29DE-4921-9E59-2C2D02FA3676}" destId="{80D58664-2949-4485-8368-63EC71A83A79}" srcOrd="3" destOrd="0" presId="urn:microsoft.com/office/officeart/2016/7/layout/RoundedRectangleTimeline"/>
    <dgm:cxn modelId="{42C632A8-1D40-4FDF-8C54-62D580BE7A90}" type="presParOf" srcId="{ED204A1A-29DE-4921-9E59-2C2D02FA3676}" destId="{751E7117-21C4-4D74-B6E2-1979C2F88064}" srcOrd="4" destOrd="0" presId="urn:microsoft.com/office/officeart/2016/7/layout/RoundedRectangleTimeline"/>
    <dgm:cxn modelId="{384AD693-C9DE-4958-8627-DA453CD0DBB3}" type="presParOf" srcId="{A2DCD645-F459-45D1-BD88-54E6332ED7B8}" destId="{B5EFEB39-AE2B-4D48-B1A8-48E46D174BDE}" srcOrd="1" destOrd="0" presId="urn:microsoft.com/office/officeart/2016/7/layout/RoundedRectangleTimeline"/>
    <dgm:cxn modelId="{0C5D82FB-01AA-4406-8B04-14EC88005CEC}" type="presParOf" srcId="{A2DCD645-F459-45D1-BD88-54E6332ED7B8}" destId="{68A0AF09-91DD-4DA4-AF3B-DA2C45D8039C}" srcOrd="2" destOrd="0" presId="urn:microsoft.com/office/officeart/2016/7/layout/RoundedRectangleTimeline"/>
    <dgm:cxn modelId="{67724431-9724-4D45-AE63-C0911D2540C2}" type="presParOf" srcId="{68A0AF09-91DD-4DA4-AF3B-DA2C45D8039C}" destId="{30F74822-0B1F-4FBF-8C0A-783C119B8722}" srcOrd="0" destOrd="0" presId="urn:microsoft.com/office/officeart/2016/7/layout/RoundedRectangleTimeline"/>
    <dgm:cxn modelId="{4BB81442-9DBF-4097-B7C4-CC754846A4DF}" type="presParOf" srcId="{68A0AF09-91DD-4DA4-AF3B-DA2C45D8039C}" destId="{8D1729BE-C5A4-4A08-86D0-421E76B50BB4}" srcOrd="1" destOrd="0" presId="urn:microsoft.com/office/officeart/2016/7/layout/RoundedRectangleTimeline"/>
    <dgm:cxn modelId="{53C1B1F8-150D-4019-A2E4-535F0FFD7D44}" type="presParOf" srcId="{68A0AF09-91DD-4DA4-AF3B-DA2C45D8039C}" destId="{EA9B9B6F-E6A9-4A6E-BAAF-AB3BE6D5DDB2}" srcOrd="2" destOrd="0" presId="urn:microsoft.com/office/officeart/2016/7/layout/RoundedRectangleTimeline"/>
    <dgm:cxn modelId="{413D6888-E33C-4137-BAA8-E73DABFB0F16}" type="presParOf" srcId="{68A0AF09-91DD-4DA4-AF3B-DA2C45D8039C}" destId="{0651881A-65EE-445D-9917-DE3BBD0FF684}" srcOrd="3" destOrd="0" presId="urn:microsoft.com/office/officeart/2016/7/layout/RoundedRectangleTimeline"/>
    <dgm:cxn modelId="{1D6666CF-B8B2-4F75-B4CE-288DCD925B94}" type="presParOf" srcId="{68A0AF09-91DD-4DA4-AF3B-DA2C45D8039C}" destId="{625ADB2F-2C82-44FE-91B1-4DCE399ED9ED}" srcOrd="4" destOrd="0" presId="urn:microsoft.com/office/officeart/2016/7/layout/RoundedRectangleTimeline"/>
    <dgm:cxn modelId="{93AF4E94-5CE4-449D-B823-0ED7F2B75B5C}" type="presParOf" srcId="{A2DCD645-F459-45D1-BD88-54E6332ED7B8}" destId="{6556300B-8B76-4078-BFDE-4A50448A865E}" srcOrd="3" destOrd="0" presId="urn:microsoft.com/office/officeart/2016/7/layout/RoundedRectangleTimeline"/>
    <dgm:cxn modelId="{35FEAA20-15A3-4B4E-989B-279658379B09}" type="presParOf" srcId="{A2DCD645-F459-45D1-BD88-54E6332ED7B8}" destId="{855C2486-9AD9-4D31-B0EA-631086E677CE}" srcOrd="4" destOrd="0" presId="urn:microsoft.com/office/officeart/2016/7/layout/RoundedRectangleTimeline"/>
    <dgm:cxn modelId="{21FC2A7B-CADF-432F-AFBF-7C929EB8675B}" type="presParOf" srcId="{855C2486-9AD9-4D31-B0EA-631086E677CE}" destId="{75287545-B572-4AC1-891B-5E4884AF82BE}" srcOrd="0" destOrd="0" presId="urn:microsoft.com/office/officeart/2016/7/layout/RoundedRectangleTimeline"/>
    <dgm:cxn modelId="{61F0AF5F-CD1D-40BD-96CB-DBAE42080B58}" type="presParOf" srcId="{855C2486-9AD9-4D31-B0EA-631086E677CE}" destId="{7B777285-3DFA-4541-8720-86A3DD7F4E9B}" srcOrd="1" destOrd="0" presId="urn:microsoft.com/office/officeart/2016/7/layout/RoundedRectangleTimeline"/>
    <dgm:cxn modelId="{9E764DCD-7E17-4916-8261-3DBE003AA316}" type="presParOf" srcId="{855C2486-9AD9-4D31-B0EA-631086E677CE}" destId="{9EF1A391-1BF6-41D2-89EB-EF25DADA85F1}" srcOrd="2" destOrd="0" presId="urn:microsoft.com/office/officeart/2016/7/layout/RoundedRectangleTimeline"/>
    <dgm:cxn modelId="{8E0E6BAC-450A-44CD-88C9-167EBEBD035E}" type="presParOf" srcId="{855C2486-9AD9-4D31-B0EA-631086E677CE}" destId="{6D3304DD-0EFF-4322-93AB-78AA4A347D43}" srcOrd="3" destOrd="0" presId="urn:microsoft.com/office/officeart/2016/7/layout/RoundedRectangleTimeline"/>
    <dgm:cxn modelId="{C449FE9D-B308-4002-ACFA-00BE4F37AD43}" type="presParOf" srcId="{855C2486-9AD9-4D31-B0EA-631086E677CE}" destId="{C24C4564-7443-4CEB-85DD-0B18B879A53F}" srcOrd="4" destOrd="0" presId="urn:microsoft.com/office/officeart/2016/7/layout/RoundedRectangleTimeline"/>
    <dgm:cxn modelId="{B54C248C-2071-4E6F-9703-839A43565819}" type="presParOf" srcId="{A2DCD645-F459-45D1-BD88-54E6332ED7B8}" destId="{04BBBB1E-F9DD-4AE2-B040-5540770D0BE6}" srcOrd="5" destOrd="0" presId="urn:microsoft.com/office/officeart/2016/7/layout/RoundedRectangleTimeline"/>
    <dgm:cxn modelId="{9FE9391C-BE09-4DEA-A8B0-2F169596E55F}" type="presParOf" srcId="{A2DCD645-F459-45D1-BD88-54E6332ED7B8}" destId="{0166FF37-CC5F-4E80-9A79-86A2B175E39F}" srcOrd="6" destOrd="0" presId="urn:microsoft.com/office/officeart/2016/7/layout/RoundedRectangleTimeline"/>
    <dgm:cxn modelId="{23A408A2-2D03-47C7-AD65-998B483A3FBE}" type="presParOf" srcId="{0166FF37-CC5F-4E80-9A79-86A2B175E39F}" destId="{8191BE72-EBDB-4F8F-B525-DA6771E7B932}" srcOrd="0" destOrd="0" presId="urn:microsoft.com/office/officeart/2016/7/layout/RoundedRectangleTimeline"/>
    <dgm:cxn modelId="{196C2974-00C2-49BA-85CC-D5BAEC2C43F3}" type="presParOf" srcId="{0166FF37-CC5F-4E80-9A79-86A2B175E39F}" destId="{D9A5C0DF-8FAC-4626-91CF-5749C16624DF}" srcOrd="1" destOrd="0" presId="urn:microsoft.com/office/officeart/2016/7/layout/RoundedRectangleTimeline"/>
    <dgm:cxn modelId="{B65A3F78-41F1-4DF6-A186-FEC0CBD2A4A2}" type="presParOf" srcId="{0166FF37-CC5F-4E80-9A79-86A2B175E39F}" destId="{5D3FC08E-E51E-4C2E-8B5C-970A5312BF04}" srcOrd="2" destOrd="0" presId="urn:microsoft.com/office/officeart/2016/7/layout/RoundedRectangleTimeline"/>
    <dgm:cxn modelId="{4EA93308-7926-4BEC-9F33-D93850ADE1B9}" type="presParOf" srcId="{0166FF37-CC5F-4E80-9A79-86A2B175E39F}" destId="{10AD01DB-2F26-4B97-95D7-4AFABF751A27}" srcOrd="3" destOrd="0" presId="urn:microsoft.com/office/officeart/2016/7/layout/RoundedRectangleTimeline"/>
    <dgm:cxn modelId="{5A0E5751-A020-4EC3-A116-061D59C9B8FA}" type="presParOf" srcId="{0166FF37-CC5F-4E80-9A79-86A2B175E39F}" destId="{670E3995-6B53-4DF3-AC4A-202D5FFE4E54}" srcOrd="4" destOrd="0" presId="urn:microsoft.com/office/officeart/2016/7/layout/RoundedRectangleTimeline"/>
    <dgm:cxn modelId="{75BCCEEA-A69A-4227-911C-B0883FBF9F20}" type="presParOf" srcId="{A2DCD645-F459-45D1-BD88-54E6332ED7B8}" destId="{A9CA3179-D2C7-4DC1-B891-F65BE9ACBD92}" srcOrd="7" destOrd="0" presId="urn:microsoft.com/office/officeart/2016/7/layout/RoundedRectangleTimeline"/>
    <dgm:cxn modelId="{2C62C2F1-9547-4B76-A349-AB764A835F15}" type="presParOf" srcId="{A2DCD645-F459-45D1-BD88-54E6332ED7B8}" destId="{BD50E8DB-20D0-4E75-9C9E-23BC3D4820FF}" srcOrd="8" destOrd="0" presId="urn:microsoft.com/office/officeart/2016/7/layout/RoundedRectangleTimeline"/>
    <dgm:cxn modelId="{DBF89861-1462-4347-B8C4-077202003AF2}" type="presParOf" srcId="{BD50E8DB-20D0-4E75-9C9E-23BC3D4820FF}" destId="{6C20BA4B-F64D-4205-A5C4-925368AFAA70}" srcOrd="0" destOrd="0" presId="urn:microsoft.com/office/officeart/2016/7/layout/RoundedRectangleTimeline"/>
    <dgm:cxn modelId="{D09EAC1D-B2B5-4275-9794-87418E5DC7FE}" type="presParOf" srcId="{BD50E8DB-20D0-4E75-9C9E-23BC3D4820FF}" destId="{0B939AEE-5C7C-49A6-8ECE-20FB951B6032}" srcOrd="1" destOrd="0" presId="urn:microsoft.com/office/officeart/2016/7/layout/RoundedRectangleTimeline"/>
    <dgm:cxn modelId="{A27AE104-1FFB-4D62-AD3F-BBEF4226E377}" type="presParOf" srcId="{BD50E8DB-20D0-4E75-9C9E-23BC3D4820FF}" destId="{50515216-555E-4432-84E1-F13BFDB8009D}" srcOrd="2" destOrd="0" presId="urn:microsoft.com/office/officeart/2016/7/layout/RoundedRectangleTimeline"/>
    <dgm:cxn modelId="{B6E1A6CA-14B2-4E64-A298-8EAB59786F40}" type="presParOf" srcId="{BD50E8DB-20D0-4E75-9C9E-23BC3D4820FF}" destId="{33867AA0-E038-4921-97D5-109E77B3B350}" srcOrd="3" destOrd="0" presId="urn:microsoft.com/office/officeart/2016/7/layout/RoundedRectangleTimeline"/>
    <dgm:cxn modelId="{B174EE73-3C76-482D-A939-CDD6A7A073BC}" type="presParOf" srcId="{BD50E8DB-20D0-4E75-9C9E-23BC3D4820FF}" destId="{3CCBDE60-1933-4FF3-AF1C-D420D6A00602}" srcOrd="4" destOrd="0" presId="urn:microsoft.com/office/officeart/2016/7/layout/RoundedRectangleTimeline"/>
    <dgm:cxn modelId="{A416359B-9BFE-419B-A307-902F194D075F}" type="presParOf" srcId="{A2DCD645-F459-45D1-BD88-54E6332ED7B8}" destId="{FC32DCB0-2C20-4092-82CE-8CA3DF802B45}" srcOrd="9" destOrd="0" presId="urn:microsoft.com/office/officeart/2016/7/layout/RoundedRectangleTimeline"/>
    <dgm:cxn modelId="{694F9928-006A-4D09-B4F9-6F271D518088}" type="presParOf" srcId="{A2DCD645-F459-45D1-BD88-54E6332ED7B8}" destId="{7F8AD29C-641D-43E3-89BC-CD9AC813620E}" srcOrd="10" destOrd="0" presId="urn:microsoft.com/office/officeart/2016/7/layout/RoundedRectangleTimeline"/>
    <dgm:cxn modelId="{7B65EEEA-8A12-437D-97FC-2BFEEFF8A2E5}" type="presParOf" srcId="{7F8AD29C-641D-43E3-89BC-CD9AC813620E}" destId="{72F3D1FE-8EE0-4E5D-975E-FC331909B328}" srcOrd="0" destOrd="0" presId="urn:microsoft.com/office/officeart/2016/7/layout/RoundedRectangleTimeline"/>
    <dgm:cxn modelId="{39C64B38-DEE5-40D5-AF7E-A11C447A7E39}" type="presParOf" srcId="{7F8AD29C-641D-43E3-89BC-CD9AC813620E}" destId="{06BBAB2A-6F8F-4260-A00D-5E6C70A2A6EC}" srcOrd="1" destOrd="0" presId="urn:microsoft.com/office/officeart/2016/7/layout/RoundedRectangleTimeline"/>
    <dgm:cxn modelId="{4158791D-91B5-4D47-B93B-2B2FAD24F8EA}" type="presParOf" srcId="{7F8AD29C-641D-43E3-89BC-CD9AC813620E}" destId="{B048C429-4330-4D07-BCF7-AE88BFA339B6}" srcOrd="2" destOrd="0" presId="urn:microsoft.com/office/officeart/2016/7/layout/RoundedRectangleTimeline"/>
    <dgm:cxn modelId="{EDD4780E-F9CA-4B82-B4C2-BE515447931C}" type="presParOf" srcId="{7F8AD29C-641D-43E3-89BC-CD9AC813620E}" destId="{DE78DD01-5FC4-4208-A908-9ED4FB332AC0}" srcOrd="3" destOrd="0" presId="urn:microsoft.com/office/officeart/2016/7/layout/RoundedRectangleTimeline"/>
    <dgm:cxn modelId="{D922A7F5-2865-4703-8BFA-EF4AB7DE573D}" type="presParOf" srcId="{7F8AD29C-641D-43E3-89BC-CD9AC813620E}" destId="{48CE1FF6-6703-4EB0-9308-F9247D773245}" srcOrd="4" destOrd="0" presId="urn:microsoft.com/office/officeart/2016/7/layout/RoundedRectangleTimeline"/>
    <dgm:cxn modelId="{04A26D6F-18AC-4006-AD0A-64130996949B}" type="presParOf" srcId="{A2DCD645-F459-45D1-BD88-54E6332ED7B8}" destId="{597BB727-7859-4871-AECD-494B6785875E}" srcOrd="11" destOrd="0" presId="urn:microsoft.com/office/officeart/2016/7/layout/RoundedRectangleTimeline"/>
    <dgm:cxn modelId="{C1103382-A024-4E0C-BD89-C19D31ED95F5}" type="presParOf" srcId="{A2DCD645-F459-45D1-BD88-54E6332ED7B8}" destId="{50E81816-14B6-4D1A-9093-0C2CD7FC6E39}" srcOrd="12" destOrd="0" presId="urn:microsoft.com/office/officeart/2016/7/layout/RoundedRectangleTimeline"/>
    <dgm:cxn modelId="{9C343A65-4B9F-4F20-937A-8489456F472E}" type="presParOf" srcId="{50E81816-14B6-4D1A-9093-0C2CD7FC6E39}" destId="{9FD947B2-8AD4-4DC5-9D92-C2921AF7198A}" srcOrd="0" destOrd="0" presId="urn:microsoft.com/office/officeart/2016/7/layout/RoundedRectangleTimeline"/>
    <dgm:cxn modelId="{2BE2E354-2AD3-418E-AC1C-73599A05EDBE}" type="presParOf" srcId="{50E81816-14B6-4D1A-9093-0C2CD7FC6E39}" destId="{BBE6117D-2EB4-4971-9B24-FF6634395C13}" srcOrd="1" destOrd="0" presId="urn:microsoft.com/office/officeart/2016/7/layout/RoundedRectangleTimeline"/>
    <dgm:cxn modelId="{F7210CCC-B794-4686-8E91-ECFFFAAD9AD5}" type="presParOf" srcId="{50E81816-14B6-4D1A-9093-0C2CD7FC6E39}" destId="{63A611B2-1211-4C84-93F5-DAF94064CFC5}" srcOrd="2" destOrd="0" presId="urn:microsoft.com/office/officeart/2016/7/layout/RoundedRectangleTimeline"/>
    <dgm:cxn modelId="{22D5A501-62DB-4F5C-8B70-10E13B9482A3}" type="presParOf" srcId="{50E81816-14B6-4D1A-9093-0C2CD7FC6E39}" destId="{F64AAD7F-A293-4734-93AD-AF4CB7151377}" srcOrd="3" destOrd="0" presId="urn:microsoft.com/office/officeart/2016/7/layout/RoundedRectangleTimeline"/>
    <dgm:cxn modelId="{2FC65569-EBE7-4223-ACD7-719BCDC3226B}" type="presParOf" srcId="{50E81816-14B6-4D1A-9093-0C2CD7FC6E39}" destId="{88105AC0-AE46-4F0F-85AA-CF9A8991B3D0}" srcOrd="4" destOrd="0" presId="urn:microsoft.com/office/officeart/2016/7/layout/RoundedRectangleTimeline"/>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4EA868-C447-4C5B-BBF4-92FE856DD9D8}"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6993B852-9B4D-47D3-B528-3011BB0124D5}">
      <dgm:prSet/>
      <dgm:spPr/>
      <dgm:t>
        <a:bodyPr/>
        <a:lstStyle/>
        <a:p>
          <a:pPr>
            <a:lnSpc>
              <a:spcPct val="100000"/>
            </a:lnSpc>
          </a:pPr>
          <a:r>
            <a:rPr lang="en-US" dirty="0"/>
            <a:t>Sustainable </a:t>
          </a:r>
          <a:r>
            <a:rPr lang="en-US" dirty="0">
              <a:latin typeface="Century Gothic" panose="020B0502020202020204"/>
            </a:rPr>
            <a:t>Financial</a:t>
          </a:r>
          <a:r>
            <a:rPr lang="en-US" dirty="0"/>
            <a:t> </a:t>
          </a:r>
          <a:r>
            <a:rPr lang="en-US" dirty="0">
              <a:latin typeface="Century Gothic" panose="020B0502020202020204"/>
            </a:rPr>
            <a:t>Process</a:t>
          </a:r>
          <a:endParaRPr lang="en-US" dirty="0"/>
        </a:p>
      </dgm:t>
    </dgm:pt>
    <dgm:pt modelId="{EAB24F6E-6A0D-4E71-8790-8622B2201A60}" type="parTrans" cxnId="{C126E1F8-64FD-4888-892F-0F0A4BA09873}">
      <dgm:prSet/>
      <dgm:spPr/>
      <dgm:t>
        <a:bodyPr/>
        <a:lstStyle/>
        <a:p>
          <a:endParaRPr lang="en-US"/>
        </a:p>
      </dgm:t>
    </dgm:pt>
    <dgm:pt modelId="{F8A6AFB4-C842-4BD2-AAB1-1D357E7CFA28}" type="sibTrans" cxnId="{C126E1F8-64FD-4888-892F-0F0A4BA09873}">
      <dgm:prSet/>
      <dgm:spPr/>
      <dgm:t>
        <a:bodyPr/>
        <a:lstStyle/>
        <a:p>
          <a:pPr>
            <a:lnSpc>
              <a:spcPct val="100000"/>
            </a:lnSpc>
          </a:pPr>
          <a:endParaRPr lang="en-US"/>
        </a:p>
      </dgm:t>
    </dgm:pt>
    <dgm:pt modelId="{EE1C933F-9E45-400E-B4F1-8F7986988E6B}">
      <dgm:prSet/>
      <dgm:spPr/>
      <dgm:t>
        <a:bodyPr/>
        <a:lstStyle/>
        <a:p>
          <a:pPr>
            <a:lnSpc>
              <a:spcPct val="100000"/>
            </a:lnSpc>
          </a:pPr>
          <a:r>
            <a:rPr lang="en-US" dirty="0"/>
            <a:t>Commitment to </a:t>
          </a:r>
          <a:r>
            <a:rPr lang="en-US" dirty="0">
              <a:latin typeface="Century Gothic" panose="020B0502020202020204"/>
            </a:rPr>
            <a:t>Collaboration</a:t>
          </a:r>
          <a:endParaRPr lang="en-US" dirty="0"/>
        </a:p>
      </dgm:t>
    </dgm:pt>
    <dgm:pt modelId="{5B63749A-F639-41EF-BABC-8D1FBDC616E4}" type="parTrans" cxnId="{486BCAC5-CB04-417B-A1DB-D63D9D8995CE}">
      <dgm:prSet/>
      <dgm:spPr/>
      <dgm:t>
        <a:bodyPr/>
        <a:lstStyle/>
        <a:p>
          <a:endParaRPr lang="en-US"/>
        </a:p>
      </dgm:t>
    </dgm:pt>
    <dgm:pt modelId="{9247CF49-0741-4C45-AB04-08301DE74EBF}" type="sibTrans" cxnId="{486BCAC5-CB04-417B-A1DB-D63D9D8995CE}">
      <dgm:prSet/>
      <dgm:spPr/>
      <dgm:t>
        <a:bodyPr/>
        <a:lstStyle/>
        <a:p>
          <a:pPr>
            <a:lnSpc>
              <a:spcPct val="100000"/>
            </a:lnSpc>
          </a:pPr>
          <a:endParaRPr lang="en-US"/>
        </a:p>
      </dgm:t>
    </dgm:pt>
    <dgm:pt modelId="{09D8F6AE-B52F-425E-92E2-8FB50DD1D924}">
      <dgm:prSet/>
      <dgm:spPr/>
      <dgm:t>
        <a:bodyPr/>
        <a:lstStyle/>
        <a:p>
          <a:pPr>
            <a:lnSpc>
              <a:spcPct val="100000"/>
            </a:lnSpc>
          </a:pPr>
          <a:r>
            <a:rPr lang="en-US" dirty="0">
              <a:latin typeface="Century Gothic" panose="020B0502020202020204"/>
            </a:rPr>
            <a:t>An opportunity for PA to increase</a:t>
          </a:r>
          <a:r>
            <a:rPr lang="en-US" dirty="0"/>
            <a:t> outcomes and better serve youth and families</a:t>
          </a:r>
        </a:p>
      </dgm:t>
    </dgm:pt>
    <dgm:pt modelId="{7B6BDFAB-875C-455B-81FD-BBC6FE4689A3}" type="parTrans" cxnId="{5F83369C-EAEE-43F3-A880-C9BAD8697E41}">
      <dgm:prSet/>
      <dgm:spPr/>
      <dgm:t>
        <a:bodyPr/>
        <a:lstStyle/>
        <a:p>
          <a:endParaRPr lang="en-US"/>
        </a:p>
      </dgm:t>
    </dgm:pt>
    <dgm:pt modelId="{38F06B21-A90F-4869-9375-DFE9C1120FDF}" type="sibTrans" cxnId="{5F83369C-EAEE-43F3-A880-C9BAD8697E41}">
      <dgm:prSet/>
      <dgm:spPr/>
      <dgm:t>
        <a:bodyPr/>
        <a:lstStyle/>
        <a:p>
          <a:pPr>
            <a:lnSpc>
              <a:spcPct val="100000"/>
            </a:lnSpc>
          </a:pPr>
          <a:endParaRPr lang="en-US"/>
        </a:p>
      </dgm:t>
    </dgm:pt>
    <dgm:pt modelId="{2BD89B62-8477-4B91-9EE4-9B3133A7ABE4}">
      <dgm:prSet/>
      <dgm:spPr/>
      <dgm:t>
        <a:bodyPr/>
        <a:lstStyle/>
        <a:p>
          <a:pPr>
            <a:lnSpc>
              <a:spcPct val="100000"/>
            </a:lnSpc>
          </a:pPr>
          <a:r>
            <a:rPr lang="en-US" dirty="0"/>
            <a:t>Quality</a:t>
          </a:r>
          <a:r>
            <a:rPr lang="en-US" dirty="0">
              <a:latin typeface="Century Gothic" panose="020B0502020202020204"/>
            </a:rPr>
            <a:t> Services</a:t>
          </a:r>
          <a:endParaRPr lang="en-US" dirty="0"/>
        </a:p>
      </dgm:t>
    </dgm:pt>
    <dgm:pt modelId="{A5974D41-B62C-49E2-B11F-B15E085A2E92}" type="parTrans" cxnId="{ADFE2161-8DDA-4E73-9C9F-378847EB38E1}">
      <dgm:prSet/>
      <dgm:spPr/>
      <dgm:t>
        <a:bodyPr/>
        <a:lstStyle/>
        <a:p>
          <a:endParaRPr lang="en-US"/>
        </a:p>
      </dgm:t>
    </dgm:pt>
    <dgm:pt modelId="{C5C9915A-BCBF-4A79-84DA-DD89B7FAFE01}" type="sibTrans" cxnId="{ADFE2161-8DDA-4E73-9C9F-378847EB38E1}">
      <dgm:prSet/>
      <dgm:spPr/>
      <dgm:t>
        <a:bodyPr/>
        <a:lstStyle/>
        <a:p>
          <a:pPr>
            <a:lnSpc>
              <a:spcPct val="100000"/>
            </a:lnSpc>
          </a:pPr>
          <a:endParaRPr lang="en-US"/>
        </a:p>
      </dgm:t>
    </dgm:pt>
    <dgm:pt modelId="{C69804E9-8FE4-4CFD-BA2B-012672A9ABD4}">
      <dgm:prSet/>
      <dgm:spPr/>
      <dgm:t>
        <a:bodyPr/>
        <a:lstStyle/>
        <a:p>
          <a:pPr>
            <a:lnSpc>
              <a:spcPct val="100000"/>
            </a:lnSpc>
          </a:pPr>
          <a:r>
            <a:rPr lang="en-US" dirty="0"/>
            <a:t>CQI</a:t>
          </a:r>
          <a:r>
            <a:rPr lang="en-US" dirty="0">
              <a:latin typeface="Century Gothic" panose="020B0502020202020204"/>
            </a:rPr>
            <a:t> – Monitoring and Improvement</a:t>
          </a:r>
          <a:endParaRPr lang="en-US" dirty="0"/>
        </a:p>
      </dgm:t>
    </dgm:pt>
    <dgm:pt modelId="{89F9EDBD-0221-4AF2-AB0A-078BEE0F347A}" type="parTrans" cxnId="{B7DDA375-DD9C-468B-93D9-17863890AD66}">
      <dgm:prSet/>
      <dgm:spPr/>
      <dgm:t>
        <a:bodyPr/>
        <a:lstStyle/>
        <a:p>
          <a:endParaRPr lang="en-US"/>
        </a:p>
      </dgm:t>
    </dgm:pt>
    <dgm:pt modelId="{328A1A2C-A820-4F34-AB16-E2E9BD4C2070}" type="sibTrans" cxnId="{B7DDA375-DD9C-468B-93D9-17863890AD66}">
      <dgm:prSet/>
      <dgm:spPr/>
      <dgm:t>
        <a:bodyPr/>
        <a:lstStyle/>
        <a:p>
          <a:pPr>
            <a:lnSpc>
              <a:spcPct val="100000"/>
            </a:lnSpc>
          </a:pPr>
          <a:endParaRPr lang="en-US"/>
        </a:p>
      </dgm:t>
    </dgm:pt>
    <dgm:pt modelId="{74E72A5E-C807-497F-8DB2-AF8675D1E55F}">
      <dgm:prSet/>
      <dgm:spPr/>
      <dgm:t>
        <a:bodyPr/>
        <a:lstStyle/>
        <a:p>
          <a:pPr>
            <a:lnSpc>
              <a:spcPct val="100000"/>
            </a:lnSpc>
          </a:pPr>
          <a:r>
            <a:rPr lang="en-US" dirty="0"/>
            <a:t>Why we do what we do</a:t>
          </a:r>
        </a:p>
      </dgm:t>
    </dgm:pt>
    <dgm:pt modelId="{3D2A42D8-2182-4D91-9B5E-1374001C4960}" type="parTrans" cxnId="{7EA78C08-A397-47AA-B393-F0691FADC2D9}">
      <dgm:prSet/>
      <dgm:spPr/>
      <dgm:t>
        <a:bodyPr/>
        <a:lstStyle/>
        <a:p>
          <a:endParaRPr lang="en-US"/>
        </a:p>
      </dgm:t>
    </dgm:pt>
    <dgm:pt modelId="{AABFA135-FCE7-400B-88A8-BE391547B2DF}" type="sibTrans" cxnId="{7EA78C08-A397-47AA-B393-F0691FADC2D9}">
      <dgm:prSet/>
      <dgm:spPr/>
      <dgm:t>
        <a:bodyPr/>
        <a:lstStyle/>
        <a:p>
          <a:endParaRPr lang="en-US"/>
        </a:p>
      </dgm:t>
    </dgm:pt>
    <dgm:pt modelId="{461BCB9A-4BCC-4395-95EE-F3A17C704549}" type="pres">
      <dgm:prSet presAssocID="{5A4EA868-C447-4C5B-BBF4-92FE856DD9D8}" presName="root" presStyleCnt="0">
        <dgm:presLayoutVars>
          <dgm:dir/>
          <dgm:resizeHandles val="exact"/>
        </dgm:presLayoutVars>
      </dgm:prSet>
      <dgm:spPr/>
    </dgm:pt>
    <dgm:pt modelId="{44848F5B-F97A-492F-A7F1-231A3B5B17AF}" type="pres">
      <dgm:prSet presAssocID="{5A4EA868-C447-4C5B-BBF4-92FE856DD9D8}" presName="container" presStyleCnt="0">
        <dgm:presLayoutVars>
          <dgm:dir/>
          <dgm:resizeHandles val="exact"/>
        </dgm:presLayoutVars>
      </dgm:prSet>
      <dgm:spPr/>
    </dgm:pt>
    <dgm:pt modelId="{1B8CF2F4-D1B6-451C-B0BC-7A1321228F3C}" type="pres">
      <dgm:prSet presAssocID="{6993B852-9B4D-47D3-B528-3011BB0124D5}" presName="compNode" presStyleCnt="0"/>
      <dgm:spPr/>
    </dgm:pt>
    <dgm:pt modelId="{EFD21132-2936-4709-86A8-BB2F3E6609C1}" type="pres">
      <dgm:prSet presAssocID="{6993B852-9B4D-47D3-B528-3011BB0124D5}" presName="iconBgRect" presStyleLbl="bgShp" presStyleIdx="0" presStyleCnt="6"/>
      <dgm:spPr/>
    </dgm:pt>
    <dgm:pt modelId="{20E2980C-862A-4CF4-A0B1-32502A9AE7DA}" type="pres">
      <dgm:prSet presAssocID="{6993B852-9B4D-47D3-B528-3011BB0124D5}"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oney"/>
        </a:ext>
      </dgm:extLst>
    </dgm:pt>
    <dgm:pt modelId="{A38EC044-4284-473E-96E5-6FA8DB2F9087}" type="pres">
      <dgm:prSet presAssocID="{6993B852-9B4D-47D3-B528-3011BB0124D5}" presName="spaceRect" presStyleCnt="0"/>
      <dgm:spPr/>
    </dgm:pt>
    <dgm:pt modelId="{E21CEDC4-EB99-4542-9418-00F1086087E1}" type="pres">
      <dgm:prSet presAssocID="{6993B852-9B4D-47D3-B528-3011BB0124D5}" presName="textRect" presStyleLbl="revTx" presStyleIdx="0" presStyleCnt="6">
        <dgm:presLayoutVars>
          <dgm:chMax val="1"/>
          <dgm:chPref val="1"/>
        </dgm:presLayoutVars>
      </dgm:prSet>
      <dgm:spPr/>
    </dgm:pt>
    <dgm:pt modelId="{EDFB70E2-F00F-4B4E-9C10-0E8EB22BCD99}" type="pres">
      <dgm:prSet presAssocID="{F8A6AFB4-C842-4BD2-AAB1-1D357E7CFA28}" presName="sibTrans" presStyleLbl="sibTrans2D1" presStyleIdx="0" presStyleCnt="0"/>
      <dgm:spPr/>
    </dgm:pt>
    <dgm:pt modelId="{CA265018-47AE-4A08-8BE7-C6AFE5F1F7C6}" type="pres">
      <dgm:prSet presAssocID="{EE1C933F-9E45-400E-B4F1-8F7986988E6B}" presName="compNode" presStyleCnt="0"/>
      <dgm:spPr/>
    </dgm:pt>
    <dgm:pt modelId="{E76517E7-E0F1-44DA-ABEB-25B53999AAAE}" type="pres">
      <dgm:prSet presAssocID="{EE1C933F-9E45-400E-B4F1-8F7986988E6B}" presName="iconBgRect" presStyleLbl="bgShp" presStyleIdx="1" presStyleCnt="6"/>
      <dgm:spPr/>
    </dgm:pt>
    <dgm:pt modelId="{B9A7D7EA-65B1-49CE-8592-5AF616A7CFB2}" type="pres">
      <dgm:prSet presAssocID="{EE1C933F-9E45-400E-B4F1-8F7986988E6B}"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andshake"/>
        </a:ext>
      </dgm:extLst>
    </dgm:pt>
    <dgm:pt modelId="{DB5E0A96-3C2B-4597-8D3D-1F5EAF7DB294}" type="pres">
      <dgm:prSet presAssocID="{EE1C933F-9E45-400E-B4F1-8F7986988E6B}" presName="spaceRect" presStyleCnt="0"/>
      <dgm:spPr/>
    </dgm:pt>
    <dgm:pt modelId="{E80E3D64-72BD-4179-A4D6-FF35BE795799}" type="pres">
      <dgm:prSet presAssocID="{EE1C933F-9E45-400E-B4F1-8F7986988E6B}" presName="textRect" presStyleLbl="revTx" presStyleIdx="1" presStyleCnt="6">
        <dgm:presLayoutVars>
          <dgm:chMax val="1"/>
          <dgm:chPref val="1"/>
        </dgm:presLayoutVars>
      </dgm:prSet>
      <dgm:spPr/>
    </dgm:pt>
    <dgm:pt modelId="{7CA368A7-B8DD-487F-AC14-F78C2A807063}" type="pres">
      <dgm:prSet presAssocID="{9247CF49-0741-4C45-AB04-08301DE74EBF}" presName="sibTrans" presStyleLbl="sibTrans2D1" presStyleIdx="0" presStyleCnt="0"/>
      <dgm:spPr/>
    </dgm:pt>
    <dgm:pt modelId="{B1A284F7-C9B9-4A84-85EA-30A8E05F0F0B}" type="pres">
      <dgm:prSet presAssocID="{09D8F6AE-B52F-425E-92E2-8FB50DD1D924}" presName="compNode" presStyleCnt="0"/>
      <dgm:spPr/>
    </dgm:pt>
    <dgm:pt modelId="{B83B4D64-7A79-4298-9C63-E00402E2F8BA}" type="pres">
      <dgm:prSet presAssocID="{09D8F6AE-B52F-425E-92E2-8FB50DD1D924}" presName="iconBgRect" presStyleLbl="bgShp" presStyleIdx="2" presStyleCnt="6"/>
      <dgm:spPr/>
    </dgm:pt>
    <dgm:pt modelId="{37B039F2-69DD-4A16-8450-7BCB61C703AA}" type="pres">
      <dgm:prSet presAssocID="{09D8F6AE-B52F-425E-92E2-8FB50DD1D924}"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usiness Growth"/>
        </a:ext>
      </dgm:extLst>
    </dgm:pt>
    <dgm:pt modelId="{8BC3BA60-EBF7-49EB-BEF7-A583A6E85C89}" type="pres">
      <dgm:prSet presAssocID="{09D8F6AE-B52F-425E-92E2-8FB50DD1D924}" presName="spaceRect" presStyleCnt="0"/>
      <dgm:spPr/>
    </dgm:pt>
    <dgm:pt modelId="{471F2BF7-0778-4EF3-B105-343EBD3592F5}" type="pres">
      <dgm:prSet presAssocID="{09D8F6AE-B52F-425E-92E2-8FB50DD1D924}" presName="textRect" presStyleLbl="revTx" presStyleIdx="2" presStyleCnt="6">
        <dgm:presLayoutVars>
          <dgm:chMax val="1"/>
          <dgm:chPref val="1"/>
        </dgm:presLayoutVars>
      </dgm:prSet>
      <dgm:spPr/>
    </dgm:pt>
    <dgm:pt modelId="{9BEA6C8A-B9EF-407B-9A42-DB1AB89D8D8B}" type="pres">
      <dgm:prSet presAssocID="{38F06B21-A90F-4869-9375-DFE9C1120FDF}" presName="sibTrans" presStyleLbl="sibTrans2D1" presStyleIdx="0" presStyleCnt="0"/>
      <dgm:spPr/>
    </dgm:pt>
    <dgm:pt modelId="{4F12042B-8871-4B9E-AAC5-6602E2ADA3AD}" type="pres">
      <dgm:prSet presAssocID="{2BD89B62-8477-4B91-9EE4-9B3133A7ABE4}" presName="compNode" presStyleCnt="0"/>
      <dgm:spPr/>
    </dgm:pt>
    <dgm:pt modelId="{B2C5C21B-FED0-463B-8BCC-DC648F5C6B2F}" type="pres">
      <dgm:prSet presAssocID="{2BD89B62-8477-4B91-9EE4-9B3133A7ABE4}" presName="iconBgRect" presStyleLbl="bgShp" presStyleIdx="3" presStyleCnt="6"/>
      <dgm:spPr/>
    </dgm:pt>
    <dgm:pt modelId="{39870F25-3B5D-425E-9517-037D4579E2D8}" type="pres">
      <dgm:prSet presAssocID="{2BD89B62-8477-4B91-9EE4-9B3133A7ABE4}"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Ribbon"/>
        </a:ext>
      </dgm:extLst>
    </dgm:pt>
    <dgm:pt modelId="{709FB858-0C35-4270-9F18-10B5D80B359B}" type="pres">
      <dgm:prSet presAssocID="{2BD89B62-8477-4B91-9EE4-9B3133A7ABE4}" presName="spaceRect" presStyleCnt="0"/>
      <dgm:spPr/>
    </dgm:pt>
    <dgm:pt modelId="{01EEE765-2235-4375-AB81-968B6CA50B46}" type="pres">
      <dgm:prSet presAssocID="{2BD89B62-8477-4B91-9EE4-9B3133A7ABE4}" presName="textRect" presStyleLbl="revTx" presStyleIdx="3" presStyleCnt="6">
        <dgm:presLayoutVars>
          <dgm:chMax val="1"/>
          <dgm:chPref val="1"/>
        </dgm:presLayoutVars>
      </dgm:prSet>
      <dgm:spPr/>
    </dgm:pt>
    <dgm:pt modelId="{7CD72D96-3FE5-447C-9400-937A3D890168}" type="pres">
      <dgm:prSet presAssocID="{C5C9915A-BCBF-4A79-84DA-DD89B7FAFE01}" presName="sibTrans" presStyleLbl="sibTrans2D1" presStyleIdx="0" presStyleCnt="0"/>
      <dgm:spPr/>
    </dgm:pt>
    <dgm:pt modelId="{B8C6179E-5050-4B24-9FC7-745A7B7B1B17}" type="pres">
      <dgm:prSet presAssocID="{C69804E9-8FE4-4CFD-BA2B-012672A9ABD4}" presName="compNode" presStyleCnt="0"/>
      <dgm:spPr/>
    </dgm:pt>
    <dgm:pt modelId="{4D7D3768-6D6B-43D8-BE65-9D08CE48ED68}" type="pres">
      <dgm:prSet presAssocID="{C69804E9-8FE4-4CFD-BA2B-012672A9ABD4}" presName="iconBgRect" presStyleLbl="bgShp" presStyleIdx="4" presStyleCnt="6"/>
      <dgm:spPr/>
    </dgm:pt>
    <dgm:pt modelId="{8E50FF23-0066-4DC4-92E5-729AF1E28610}" type="pres">
      <dgm:prSet presAssocID="{C69804E9-8FE4-4CFD-BA2B-012672A9ABD4}" presName="iconRect" presStyleLbl="node1" presStyleIdx="4" presStyleCnt="6"/>
      <dgm:spPr>
        <a:blipFill>
          <a:blip xmlns:r="http://schemas.openxmlformats.org/officeDocument/2006/relationships" r:embed="rId9">
            <a:extLs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tar"/>
        </a:ext>
      </dgm:extLst>
    </dgm:pt>
    <dgm:pt modelId="{F45A15FC-F01C-496A-9B6F-A9A8D5FCEE36}" type="pres">
      <dgm:prSet presAssocID="{C69804E9-8FE4-4CFD-BA2B-012672A9ABD4}" presName="spaceRect" presStyleCnt="0"/>
      <dgm:spPr/>
    </dgm:pt>
    <dgm:pt modelId="{59E1F32D-B013-48FE-990E-C7B36A7330F9}" type="pres">
      <dgm:prSet presAssocID="{C69804E9-8FE4-4CFD-BA2B-012672A9ABD4}" presName="textRect" presStyleLbl="revTx" presStyleIdx="4" presStyleCnt="6">
        <dgm:presLayoutVars>
          <dgm:chMax val="1"/>
          <dgm:chPref val="1"/>
        </dgm:presLayoutVars>
      </dgm:prSet>
      <dgm:spPr/>
    </dgm:pt>
    <dgm:pt modelId="{48E5D040-7662-4FC9-B179-4FF02F765F1E}" type="pres">
      <dgm:prSet presAssocID="{328A1A2C-A820-4F34-AB16-E2E9BD4C2070}" presName="sibTrans" presStyleLbl="sibTrans2D1" presStyleIdx="0" presStyleCnt="0"/>
      <dgm:spPr/>
    </dgm:pt>
    <dgm:pt modelId="{2048B750-3072-4CF2-9266-00BDCE18E199}" type="pres">
      <dgm:prSet presAssocID="{74E72A5E-C807-497F-8DB2-AF8675D1E55F}" presName="compNode" presStyleCnt="0"/>
      <dgm:spPr/>
    </dgm:pt>
    <dgm:pt modelId="{E74FFBC0-CA99-4F10-BE37-18645A70D1F2}" type="pres">
      <dgm:prSet presAssocID="{74E72A5E-C807-497F-8DB2-AF8675D1E55F}" presName="iconBgRect" presStyleLbl="bgShp" presStyleIdx="5" presStyleCnt="6"/>
      <dgm:spPr/>
    </dgm:pt>
    <dgm:pt modelId="{0A5A815B-BAC1-4DD1-A3FF-0C26C21D0A10}" type="pres">
      <dgm:prSet presAssocID="{74E72A5E-C807-497F-8DB2-AF8675D1E55F}" presName="iconRect" presStyleLbl="node1" presStyleIdx="5" presStyleCnt="6"/>
      <dgm:spPr>
        <a:blipFill>
          <a:blip xmlns:r="http://schemas.openxmlformats.org/officeDocument/2006/relationships" r:embed="rId11">
            <a:extLs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Heart"/>
        </a:ext>
      </dgm:extLst>
    </dgm:pt>
    <dgm:pt modelId="{4797E9DA-8C96-423B-BAAD-4E215964848D}" type="pres">
      <dgm:prSet presAssocID="{74E72A5E-C807-497F-8DB2-AF8675D1E55F}" presName="spaceRect" presStyleCnt="0"/>
      <dgm:spPr/>
    </dgm:pt>
    <dgm:pt modelId="{9DCC3D15-AA16-44EE-A429-F3036D81A715}" type="pres">
      <dgm:prSet presAssocID="{74E72A5E-C807-497F-8DB2-AF8675D1E55F}" presName="textRect" presStyleLbl="revTx" presStyleIdx="5" presStyleCnt="6">
        <dgm:presLayoutVars>
          <dgm:chMax val="1"/>
          <dgm:chPref val="1"/>
        </dgm:presLayoutVars>
      </dgm:prSet>
      <dgm:spPr/>
    </dgm:pt>
  </dgm:ptLst>
  <dgm:cxnLst>
    <dgm:cxn modelId="{7EA78C08-A397-47AA-B393-F0691FADC2D9}" srcId="{5A4EA868-C447-4C5B-BBF4-92FE856DD9D8}" destId="{74E72A5E-C807-497F-8DB2-AF8675D1E55F}" srcOrd="5" destOrd="0" parTransId="{3D2A42D8-2182-4D91-9B5E-1374001C4960}" sibTransId="{AABFA135-FCE7-400B-88A8-BE391547B2DF}"/>
    <dgm:cxn modelId="{4F664032-F9BE-4973-9F2D-DC97FE131325}" type="presOf" srcId="{C5C9915A-BCBF-4A79-84DA-DD89B7FAFE01}" destId="{7CD72D96-3FE5-447C-9400-937A3D890168}" srcOrd="0" destOrd="0" presId="urn:microsoft.com/office/officeart/2018/2/layout/IconCircleList"/>
    <dgm:cxn modelId="{98BA545F-EF6B-4E25-94F1-C5DAEB823FC0}" type="presOf" srcId="{C69804E9-8FE4-4CFD-BA2B-012672A9ABD4}" destId="{59E1F32D-B013-48FE-990E-C7B36A7330F9}" srcOrd="0" destOrd="0" presId="urn:microsoft.com/office/officeart/2018/2/layout/IconCircleList"/>
    <dgm:cxn modelId="{ADFE2161-8DDA-4E73-9C9F-378847EB38E1}" srcId="{5A4EA868-C447-4C5B-BBF4-92FE856DD9D8}" destId="{2BD89B62-8477-4B91-9EE4-9B3133A7ABE4}" srcOrd="3" destOrd="0" parTransId="{A5974D41-B62C-49E2-B11F-B15E085A2E92}" sibTransId="{C5C9915A-BCBF-4A79-84DA-DD89B7FAFE01}"/>
    <dgm:cxn modelId="{B7DDA375-DD9C-468B-93D9-17863890AD66}" srcId="{5A4EA868-C447-4C5B-BBF4-92FE856DD9D8}" destId="{C69804E9-8FE4-4CFD-BA2B-012672A9ABD4}" srcOrd="4" destOrd="0" parTransId="{89F9EDBD-0221-4AF2-AB0A-078BEE0F347A}" sibTransId="{328A1A2C-A820-4F34-AB16-E2E9BD4C2070}"/>
    <dgm:cxn modelId="{1D3D0E7D-C547-4B80-A2DA-DE79DE917178}" type="presOf" srcId="{2BD89B62-8477-4B91-9EE4-9B3133A7ABE4}" destId="{01EEE765-2235-4375-AB81-968B6CA50B46}" srcOrd="0" destOrd="0" presId="urn:microsoft.com/office/officeart/2018/2/layout/IconCircleList"/>
    <dgm:cxn modelId="{412FAE82-B5D3-4DE7-806E-EF782AB601CD}" type="presOf" srcId="{74E72A5E-C807-497F-8DB2-AF8675D1E55F}" destId="{9DCC3D15-AA16-44EE-A429-F3036D81A715}" srcOrd="0" destOrd="0" presId="urn:microsoft.com/office/officeart/2018/2/layout/IconCircleList"/>
    <dgm:cxn modelId="{2FF6018F-6353-4410-A8AA-773499459EA5}" type="presOf" srcId="{6993B852-9B4D-47D3-B528-3011BB0124D5}" destId="{E21CEDC4-EB99-4542-9418-00F1086087E1}" srcOrd="0" destOrd="0" presId="urn:microsoft.com/office/officeart/2018/2/layout/IconCircleList"/>
    <dgm:cxn modelId="{3341D993-4142-406A-8694-AF5871EC3603}" type="presOf" srcId="{328A1A2C-A820-4F34-AB16-E2E9BD4C2070}" destId="{48E5D040-7662-4FC9-B179-4FF02F765F1E}" srcOrd="0" destOrd="0" presId="urn:microsoft.com/office/officeart/2018/2/layout/IconCircleList"/>
    <dgm:cxn modelId="{5F83369C-EAEE-43F3-A880-C9BAD8697E41}" srcId="{5A4EA868-C447-4C5B-BBF4-92FE856DD9D8}" destId="{09D8F6AE-B52F-425E-92E2-8FB50DD1D924}" srcOrd="2" destOrd="0" parTransId="{7B6BDFAB-875C-455B-81FD-BBC6FE4689A3}" sibTransId="{38F06B21-A90F-4869-9375-DFE9C1120FDF}"/>
    <dgm:cxn modelId="{79B536A6-9F80-4AEB-89CB-6FBBEF3F7C1F}" type="presOf" srcId="{5A4EA868-C447-4C5B-BBF4-92FE856DD9D8}" destId="{461BCB9A-4BCC-4395-95EE-F3A17C704549}" srcOrd="0" destOrd="0" presId="urn:microsoft.com/office/officeart/2018/2/layout/IconCircleList"/>
    <dgm:cxn modelId="{C8E0E3C2-82B5-4BA6-BB86-B421E3DC03FE}" type="presOf" srcId="{38F06B21-A90F-4869-9375-DFE9C1120FDF}" destId="{9BEA6C8A-B9EF-407B-9A42-DB1AB89D8D8B}" srcOrd="0" destOrd="0" presId="urn:microsoft.com/office/officeart/2018/2/layout/IconCircleList"/>
    <dgm:cxn modelId="{486BCAC5-CB04-417B-A1DB-D63D9D8995CE}" srcId="{5A4EA868-C447-4C5B-BBF4-92FE856DD9D8}" destId="{EE1C933F-9E45-400E-B4F1-8F7986988E6B}" srcOrd="1" destOrd="0" parTransId="{5B63749A-F639-41EF-BABC-8D1FBDC616E4}" sibTransId="{9247CF49-0741-4C45-AB04-08301DE74EBF}"/>
    <dgm:cxn modelId="{80F07ECC-F6BB-49C8-B7A0-2C5449DCF779}" type="presOf" srcId="{09D8F6AE-B52F-425E-92E2-8FB50DD1D924}" destId="{471F2BF7-0778-4EF3-B105-343EBD3592F5}" srcOrd="0" destOrd="0" presId="urn:microsoft.com/office/officeart/2018/2/layout/IconCircleList"/>
    <dgm:cxn modelId="{C782E1D4-17DE-4A28-A410-4900E3FEBD64}" type="presOf" srcId="{F8A6AFB4-C842-4BD2-AAB1-1D357E7CFA28}" destId="{EDFB70E2-F00F-4B4E-9C10-0E8EB22BCD99}" srcOrd="0" destOrd="0" presId="urn:microsoft.com/office/officeart/2018/2/layout/IconCircleList"/>
    <dgm:cxn modelId="{4EC8CED8-6C0E-4121-88C4-8C6F4CC269B3}" type="presOf" srcId="{EE1C933F-9E45-400E-B4F1-8F7986988E6B}" destId="{E80E3D64-72BD-4179-A4D6-FF35BE795799}" srcOrd="0" destOrd="0" presId="urn:microsoft.com/office/officeart/2018/2/layout/IconCircleList"/>
    <dgm:cxn modelId="{8E1702DB-2CC8-456E-8BEB-A0DFE7399110}" type="presOf" srcId="{9247CF49-0741-4C45-AB04-08301DE74EBF}" destId="{7CA368A7-B8DD-487F-AC14-F78C2A807063}" srcOrd="0" destOrd="0" presId="urn:microsoft.com/office/officeart/2018/2/layout/IconCircleList"/>
    <dgm:cxn modelId="{C126E1F8-64FD-4888-892F-0F0A4BA09873}" srcId="{5A4EA868-C447-4C5B-BBF4-92FE856DD9D8}" destId="{6993B852-9B4D-47D3-B528-3011BB0124D5}" srcOrd="0" destOrd="0" parTransId="{EAB24F6E-6A0D-4E71-8790-8622B2201A60}" sibTransId="{F8A6AFB4-C842-4BD2-AAB1-1D357E7CFA28}"/>
    <dgm:cxn modelId="{86F5031A-1FC1-486A-9A1A-D82B7C38EF54}" type="presParOf" srcId="{461BCB9A-4BCC-4395-95EE-F3A17C704549}" destId="{44848F5B-F97A-492F-A7F1-231A3B5B17AF}" srcOrd="0" destOrd="0" presId="urn:microsoft.com/office/officeart/2018/2/layout/IconCircleList"/>
    <dgm:cxn modelId="{65F79F1A-B7BF-407E-8975-C16ADE0483C1}" type="presParOf" srcId="{44848F5B-F97A-492F-A7F1-231A3B5B17AF}" destId="{1B8CF2F4-D1B6-451C-B0BC-7A1321228F3C}" srcOrd="0" destOrd="0" presId="urn:microsoft.com/office/officeart/2018/2/layout/IconCircleList"/>
    <dgm:cxn modelId="{4BC220F8-F438-43B5-9403-A81EB96D2074}" type="presParOf" srcId="{1B8CF2F4-D1B6-451C-B0BC-7A1321228F3C}" destId="{EFD21132-2936-4709-86A8-BB2F3E6609C1}" srcOrd="0" destOrd="0" presId="urn:microsoft.com/office/officeart/2018/2/layout/IconCircleList"/>
    <dgm:cxn modelId="{6755A4AF-2DE3-4777-8066-C4B0FD1D0E4F}" type="presParOf" srcId="{1B8CF2F4-D1B6-451C-B0BC-7A1321228F3C}" destId="{20E2980C-862A-4CF4-A0B1-32502A9AE7DA}" srcOrd="1" destOrd="0" presId="urn:microsoft.com/office/officeart/2018/2/layout/IconCircleList"/>
    <dgm:cxn modelId="{3267AA05-A015-4B89-81AA-455A8B5AC231}" type="presParOf" srcId="{1B8CF2F4-D1B6-451C-B0BC-7A1321228F3C}" destId="{A38EC044-4284-473E-96E5-6FA8DB2F9087}" srcOrd="2" destOrd="0" presId="urn:microsoft.com/office/officeart/2018/2/layout/IconCircleList"/>
    <dgm:cxn modelId="{43D4C77D-3584-4A77-9909-B30BA109BF43}" type="presParOf" srcId="{1B8CF2F4-D1B6-451C-B0BC-7A1321228F3C}" destId="{E21CEDC4-EB99-4542-9418-00F1086087E1}" srcOrd="3" destOrd="0" presId="urn:microsoft.com/office/officeart/2018/2/layout/IconCircleList"/>
    <dgm:cxn modelId="{6EE2A49F-981B-4692-B3BC-F47DEF859168}" type="presParOf" srcId="{44848F5B-F97A-492F-A7F1-231A3B5B17AF}" destId="{EDFB70E2-F00F-4B4E-9C10-0E8EB22BCD99}" srcOrd="1" destOrd="0" presId="urn:microsoft.com/office/officeart/2018/2/layout/IconCircleList"/>
    <dgm:cxn modelId="{AE36C1A7-6863-4E31-B53A-81C011225BA2}" type="presParOf" srcId="{44848F5B-F97A-492F-A7F1-231A3B5B17AF}" destId="{CA265018-47AE-4A08-8BE7-C6AFE5F1F7C6}" srcOrd="2" destOrd="0" presId="urn:microsoft.com/office/officeart/2018/2/layout/IconCircleList"/>
    <dgm:cxn modelId="{AE06F374-43FA-40A5-81EA-BF877D077558}" type="presParOf" srcId="{CA265018-47AE-4A08-8BE7-C6AFE5F1F7C6}" destId="{E76517E7-E0F1-44DA-ABEB-25B53999AAAE}" srcOrd="0" destOrd="0" presId="urn:microsoft.com/office/officeart/2018/2/layout/IconCircleList"/>
    <dgm:cxn modelId="{FBE12234-C032-4118-A5A4-35B5FF31A8F4}" type="presParOf" srcId="{CA265018-47AE-4A08-8BE7-C6AFE5F1F7C6}" destId="{B9A7D7EA-65B1-49CE-8592-5AF616A7CFB2}" srcOrd="1" destOrd="0" presId="urn:microsoft.com/office/officeart/2018/2/layout/IconCircleList"/>
    <dgm:cxn modelId="{0DAB26F9-6E11-4367-8610-E6ECDD6CFE5C}" type="presParOf" srcId="{CA265018-47AE-4A08-8BE7-C6AFE5F1F7C6}" destId="{DB5E0A96-3C2B-4597-8D3D-1F5EAF7DB294}" srcOrd="2" destOrd="0" presId="urn:microsoft.com/office/officeart/2018/2/layout/IconCircleList"/>
    <dgm:cxn modelId="{7952C16A-40BE-4974-B715-3BA7D1D5DE90}" type="presParOf" srcId="{CA265018-47AE-4A08-8BE7-C6AFE5F1F7C6}" destId="{E80E3D64-72BD-4179-A4D6-FF35BE795799}" srcOrd="3" destOrd="0" presId="urn:microsoft.com/office/officeart/2018/2/layout/IconCircleList"/>
    <dgm:cxn modelId="{63C5274E-0C53-4FB6-8180-91CE14BC998F}" type="presParOf" srcId="{44848F5B-F97A-492F-A7F1-231A3B5B17AF}" destId="{7CA368A7-B8DD-487F-AC14-F78C2A807063}" srcOrd="3" destOrd="0" presId="urn:microsoft.com/office/officeart/2018/2/layout/IconCircleList"/>
    <dgm:cxn modelId="{A0E383BD-14F3-4991-8C4C-43D07E19C49C}" type="presParOf" srcId="{44848F5B-F97A-492F-A7F1-231A3B5B17AF}" destId="{B1A284F7-C9B9-4A84-85EA-30A8E05F0F0B}" srcOrd="4" destOrd="0" presId="urn:microsoft.com/office/officeart/2018/2/layout/IconCircleList"/>
    <dgm:cxn modelId="{E6B43F98-18C3-447D-8B51-FF94068996B3}" type="presParOf" srcId="{B1A284F7-C9B9-4A84-85EA-30A8E05F0F0B}" destId="{B83B4D64-7A79-4298-9C63-E00402E2F8BA}" srcOrd="0" destOrd="0" presId="urn:microsoft.com/office/officeart/2018/2/layout/IconCircleList"/>
    <dgm:cxn modelId="{B94EDC65-C66C-4E17-AFD1-EC859E2D6B3D}" type="presParOf" srcId="{B1A284F7-C9B9-4A84-85EA-30A8E05F0F0B}" destId="{37B039F2-69DD-4A16-8450-7BCB61C703AA}" srcOrd="1" destOrd="0" presId="urn:microsoft.com/office/officeart/2018/2/layout/IconCircleList"/>
    <dgm:cxn modelId="{FADC8AEA-46B9-4D97-B609-D692287EE76D}" type="presParOf" srcId="{B1A284F7-C9B9-4A84-85EA-30A8E05F0F0B}" destId="{8BC3BA60-EBF7-49EB-BEF7-A583A6E85C89}" srcOrd="2" destOrd="0" presId="urn:microsoft.com/office/officeart/2018/2/layout/IconCircleList"/>
    <dgm:cxn modelId="{0A59A476-852C-4F8F-964D-54986E1BF45F}" type="presParOf" srcId="{B1A284F7-C9B9-4A84-85EA-30A8E05F0F0B}" destId="{471F2BF7-0778-4EF3-B105-343EBD3592F5}" srcOrd="3" destOrd="0" presId="urn:microsoft.com/office/officeart/2018/2/layout/IconCircleList"/>
    <dgm:cxn modelId="{F51827FB-9646-4206-9213-C9EBF49ADF46}" type="presParOf" srcId="{44848F5B-F97A-492F-A7F1-231A3B5B17AF}" destId="{9BEA6C8A-B9EF-407B-9A42-DB1AB89D8D8B}" srcOrd="5" destOrd="0" presId="urn:microsoft.com/office/officeart/2018/2/layout/IconCircleList"/>
    <dgm:cxn modelId="{90316A00-B122-417E-A1B4-CF4A0906A724}" type="presParOf" srcId="{44848F5B-F97A-492F-A7F1-231A3B5B17AF}" destId="{4F12042B-8871-4B9E-AAC5-6602E2ADA3AD}" srcOrd="6" destOrd="0" presId="urn:microsoft.com/office/officeart/2018/2/layout/IconCircleList"/>
    <dgm:cxn modelId="{D126810A-A276-4F68-A922-BEAD0D3212E7}" type="presParOf" srcId="{4F12042B-8871-4B9E-AAC5-6602E2ADA3AD}" destId="{B2C5C21B-FED0-463B-8BCC-DC648F5C6B2F}" srcOrd="0" destOrd="0" presId="urn:microsoft.com/office/officeart/2018/2/layout/IconCircleList"/>
    <dgm:cxn modelId="{D0B3A254-B594-4F9A-B0E5-71BD78DA2510}" type="presParOf" srcId="{4F12042B-8871-4B9E-AAC5-6602E2ADA3AD}" destId="{39870F25-3B5D-425E-9517-037D4579E2D8}" srcOrd="1" destOrd="0" presId="urn:microsoft.com/office/officeart/2018/2/layout/IconCircleList"/>
    <dgm:cxn modelId="{6CE1F7F9-C2E8-4359-A9E8-130311D1D317}" type="presParOf" srcId="{4F12042B-8871-4B9E-AAC5-6602E2ADA3AD}" destId="{709FB858-0C35-4270-9F18-10B5D80B359B}" srcOrd="2" destOrd="0" presId="urn:microsoft.com/office/officeart/2018/2/layout/IconCircleList"/>
    <dgm:cxn modelId="{E4229B43-D561-4A4C-BF33-EE116155A9AE}" type="presParOf" srcId="{4F12042B-8871-4B9E-AAC5-6602E2ADA3AD}" destId="{01EEE765-2235-4375-AB81-968B6CA50B46}" srcOrd="3" destOrd="0" presId="urn:microsoft.com/office/officeart/2018/2/layout/IconCircleList"/>
    <dgm:cxn modelId="{0B2C52F3-ED34-4357-8397-956770652731}" type="presParOf" srcId="{44848F5B-F97A-492F-A7F1-231A3B5B17AF}" destId="{7CD72D96-3FE5-447C-9400-937A3D890168}" srcOrd="7" destOrd="0" presId="urn:microsoft.com/office/officeart/2018/2/layout/IconCircleList"/>
    <dgm:cxn modelId="{8741E5CD-3E95-46E1-996C-D97D2D88C63C}" type="presParOf" srcId="{44848F5B-F97A-492F-A7F1-231A3B5B17AF}" destId="{B8C6179E-5050-4B24-9FC7-745A7B7B1B17}" srcOrd="8" destOrd="0" presId="urn:microsoft.com/office/officeart/2018/2/layout/IconCircleList"/>
    <dgm:cxn modelId="{2DD54144-8F71-4A76-9C06-5BDFADCEC0FF}" type="presParOf" srcId="{B8C6179E-5050-4B24-9FC7-745A7B7B1B17}" destId="{4D7D3768-6D6B-43D8-BE65-9D08CE48ED68}" srcOrd="0" destOrd="0" presId="urn:microsoft.com/office/officeart/2018/2/layout/IconCircleList"/>
    <dgm:cxn modelId="{CCB7D274-0039-455F-8D80-E0D17545AC92}" type="presParOf" srcId="{B8C6179E-5050-4B24-9FC7-745A7B7B1B17}" destId="{8E50FF23-0066-4DC4-92E5-729AF1E28610}" srcOrd="1" destOrd="0" presId="urn:microsoft.com/office/officeart/2018/2/layout/IconCircleList"/>
    <dgm:cxn modelId="{B7640563-178F-4EDB-A871-1EEDDF74835E}" type="presParOf" srcId="{B8C6179E-5050-4B24-9FC7-745A7B7B1B17}" destId="{F45A15FC-F01C-496A-9B6F-A9A8D5FCEE36}" srcOrd="2" destOrd="0" presId="urn:microsoft.com/office/officeart/2018/2/layout/IconCircleList"/>
    <dgm:cxn modelId="{9D08A9A0-FC3A-4EA7-88FA-C8B4C6085FFA}" type="presParOf" srcId="{B8C6179E-5050-4B24-9FC7-745A7B7B1B17}" destId="{59E1F32D-B013-48FE-990E-C7B36A7330F9}" srcOrd="3" destOrd="0" presId="urn:microsoft.com/office/officeart/2018/2/layout/IconCircleList"/>
    <dgm:cxn modelId="{611D30B2-78BD-4EA5-8651-ADEDAD17877F}" type="presParOf" srcId="{44848F5B-F97A-492F-A7F1-231A3B5B17AF}" destId="{48E5D040-7662-4FC9-B179-4FF02F765F1E}" srcOrd="9" destOrd="0" presId="urn:microsoft.com/office/officeart/2018/2/layout/IconCircleList"/>
    <dgm:cxn modelId="{4BEC7071-1FA8-4781-8E6E-6F16254E8A32}" type="presParOf" srcId="{44848F5B-F97A-492F-A7F1-231A3B5B17AF}" destId="{2048B750-3072-4CF2-9266-00BDCE18E199}" srcOrd="10" destOrd="0" presId="urn:microsoft.com/office/officeart/2018/2/layout/IconCircleList"/>
    <dgm:cxn modelId="{37AB5A8E-1260-4616-81CB-DF587DA702AE}" type="presParOf" srcId="{2048B750-3072-4CF2-9266-00BDCE18E199}" destId="{E74FFBC0-CA99-4F10-BE37-18645A70D1F2}" srcOrd="0" destOrd="0" presId="urn:microsoft.com/office/officeart/2018/2/layout/IconCircleList"/>
    <dgm:cxn modelId="{DEAF39A7-FA45-4780-9058-9E00F425F3F8}" type="presParOf" srcId="{2048B750-3072-4CF2-9266-00BDCE18E199}" destId="{0A5A815B-BAC1-4DD1-A3FF-0C26C21D0A10}" srcOrd="1" destOrd="0" presId="urn:microsoft.com/office/officeart/2018/2/layout/IconCircleList"/>
    <dgm:cxn modelId="{019059AB-216C-435F-8873-D411D81F5AB5}" type="presParOf" srcId="{2048B750-3072-4CF2-9266-00BDCE18E199}" destId="{4797E9DA-8C96-423B-BAAD-4E215964848D}" srcOrd="2" destOrd="0" presId="urn:microsoft.com/office/officeart/2018/2/layout/IconCircleList"/>
    <dgm:cxn modelId="{20B28B1E-B3B7-4488-990A-CE561C165021}" type="presParOf" srcId="{2048B750-3072-4CF2-9266-00BDCE18E199}" destId="{9DCC3D15-AA16-44EE-A429-F3036D81A715}"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4E9B58-74B5-4B97-A42B-C2BBDC76D8EA}">
      <dsp:nvSpPr>
        <dsp:cNvPr id="0" name=""/>
        <dsp:cNvSpPr/>
      </dsp:nvSpPr>
      <dsp:spPr>
        <a:xfrm rot="16200000">
          <a:off x="967500" y="1849124"/>
          <a:ext cx="516590" cy="1467657"/>
        </a:xfrm>
        <a:prstGeom prst="round2SameRect">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1">
          <a:noAutofit/>
        </a:bodyPr>
        <a:lstStyle/>
        <a:p>
          <a:pPr marL="0" lvl="0" indent="0" algn="ctr" defTabSz="488950" rtl="0">
            <a:lnSpc>
              <a:spcPct val="90000"/>
            </a:lnSpc>
            <a:spcBef>
              <a:spcPct val="0"/>
            </a:spcBef>
            <a:spcAft>
              <a:spcPct val="35000"/>
            </a:spcAft>
            <a:buNone/>
          </a:pPr>
          <a:r>
            <a:rPr lang="en-US" sz="1100" kern="1200" dirty="0">
              <a:solidFill>
                <a:schemeClr val="tx1"/>
              </a:solidFill>
            </a:rPr>
            <a:t>Jan.–</a:t>
          </a:r>
          <a:r>
            <a:rPr lang="en-US" sz="1100" kern="1200" dirty="0">
              <a:solidFill>
                <a:schemeClr val="tx1"/>
              </a:solidFill>
              <a:latin typeface="Century Gothic" panose="020B0502020202020204"/>
            </a:rPr>
            <a:t>March 2024</a:t>
          </a:r>
          <a:endParaRPr lang="en-US" sz="1100" kern="1200" dirty="0">
            <a:solidFill>
              <a:schemeClr val="tx1"/>
            </a:solidFill>
          </a:endParaRPr>
        </a:p>
      </dsp:txBody>
      <dsp:txXfrm rot="5400000">
        <a:off x="517185" y="2349875"/>
        <a:ext cx="1442439" cy="466154"/>
      </dsp:txXfrm>
    </dsp:sp>
    <dsp:sp modelId="{0C9BF64F-2A8A-44D5-AE94-0324AD9077CD}">
      <dsp:nvSpPr>
        <dsp:cNvPr id="0" name=""/>
        <dsp:cNvSpPr/>
      </dsp:nvSpPr>
      <dsp:spPr>
        <a:xfrm>
          <a:off x="2748" y="0"/>
          <a:ext cx="2446095" cy="18080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83820" numCol="1" spcCol="1270" anchor="b" anchorCtr="1">
          <a:noAutofit/>
        </a:bodyPr>
        <a:lstStyle/>
        <a:p>
          <a:pPr marL="0" lvl="0" indent="0" algn="ctr" defTabSz="488950" rtl="0">
            <a:lnSpc>
              <a:spcPct val="90000"/>
            </a:lnSpc>
            <a:spcBef>
              <a:spcPct val="0"/>
            </a:spcBef>
            <a:spcAft>
              <a:spcPct val="35000"/>
            </a:spcAft>
            <a:buNone/>
          </a:pPr>
          <a:r>
            <a:rPr lang="en-US" sz="1100" kern="1200" dirty="0"/>
            <a:t>Provider </a:t>
          </a:r>
          <a:r>
            <a:rPr lang="en-US" sz="1100" kern="1200" dirty="0">
              <a:latin typeface="Century Gothic" panose="020B0502020202020204"/>
            </a:rPr>
            <a:t>establishes</a:t>
          </a:r>
          <a:r>
            <a:rPr lang="en-US" sz="1100" kern="1200" dirty="0"/>
            <a:t> a </a:t>
          </a:r>
          <a:r>
            <a:rPr lang="en-US" sz="1100" kern="1200" dirty="0">
              <a:latin typeface="Century Gothic" panose="020B0502020202020204"/>
            </a:rPr>
            <a:t>budget</a:t>
          </a:r>
          <a:r>
            <a:rPr lang="en-US" sz="1100" kern="1200" dirty="0"/>
            <a:t> projection for 1.5 years </a:t>
          </a:r>
          <a:r>
            <a:rPr lang="en-US" sz="1100" kern="1200" dirty="0">
              <a:latin typeface="Century Gothic" panose="020B0502020202020204"/>
            </a:rPr>
            <a:t>in the future – FY 25/26</a:t>
          </a:r>
          <a:endParaRPr lang="en-US" sz="1100" kern="1200" dirty="0"/>
        </a:p>
      </dsp:txBody>
      <dsp:txXfrm>
        <a:off x="2748" y="0"/>
        <a:ext cx="2446095" cy="1808067"/>
      </dsp:txXfrm>
    </dsp:sp>
    <dsp:sp modelId="{09739AF7-33CB-4873-B56C-7ACC1C9C3909}">
      <dsp:nvSpPr>
        <dsp:cNvPr id="0" name=""/>
        <dsp:cNvSpPr/>
      </dsp:nvSpPr>
      <dsp:spPr>
        <a:xfrm>
          <a:off x="1225796" y="1911385"/>
          <a:ext cx="0" cy="413272"/>
        </a:xfrm>
        <a:prstGeom prst="line">
          <a:avLst/>
        </a:prstGeom>
        <a:noFill/>
        <a:ln w="9525" cap="rnd" cmpd="sng" algn="ctr">
          <a:solidFill>
            <a:schemeClr val="accent2">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80D58664-2949-4485-8368-63EC71A83A79}">
      <dsp:nvSpPr>
        <dsp:cNvPr id="0" name=""/>
        <dsp:cNvSpPr/>
      </dsp:nvSpPr>
      <dsp:spPr>
        <a:xfrm>
          <a:off x="1174137" y="1808067"/>
          <a:ext cx="103318" cy="103318"/>
        </a:xfrm>
        <a:prstGeom prst="ellipse">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F74822-0B1F-4FBF-8C0A-783C119B8722}">
      <dsp:nvSpPr>
        <dsp:cNvPr id="0" name=""/>
        <dsp:cNvSpPr/>
      </dsp:nvSpPr>
      <dsp:spPr>
        <a:xfrm>
          <a:off x="1923241" y="2325236"/>
          <a:ext cx="1467657" cy="516590"/>
        </a:xfrm>
        <a:prstGeom prst="rect">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1">
          <a:noAutofit/>
        </a:bodyPr>
        <a:lstStyle/>
        <a:p>
          <a:pPr marL="0" lvl="0" indent="0" algn="ctr" defTabSz="488950" rtl="0">
            <a:lnSpc>
              <a:spcPct val="90000"/>
            </a:lnSpc>
            <a:spcBef>
              <a:spcPct val="0"/>
            </a:spcBef>
            <a:spcAft>
              <a:spcPct val="35000"/>
            </a:spcAft>
            <a:buNone/>
          </a:pPr>
          <a:r>
            <a:rPr lang="en-US" sz="1100" kern="1200" dirty="0">
              <a:latin typeface="Century Gothic" panose="020B0502020202020204"/>
            </a:rPr>
            <a:t>March 1 - April 15, 2024 </a:t>
          </a:r>
        </a:p>
      </dsp:txBody>
      <dsp:txXfrm>
        <a:off x="1923241" y="2325236"/>
        <a:ext cx="1467657" cy="516590"/>
      </dsp:txXfrm>
    </dsp:sp>
    <dsp:sp modelId="{8D1729BE-C5A4-4A08-86D0-421E76B50BB4}">
      <dsp:nvSpPr>
        <dsp:cNvPr id="0" name=""/>
        <dsp:cNvSpPr/>
      </dsp:nvSpPr>
      <dsp:spPr>
        <a:xfrm>
          <a:off x="1470405" y="3357838"/>
          <a:ext cx="2446095" cy="18080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3820" rIns="0" bIns="0" numCol="1" spcCol="1270" anchor="t" anchorCtr="1">
          <a:noAutofit/>
        </a:bodyPr>
        <a:lstStyle/>
        <a:p>
          <a:pPr marL="0" lvl="0" indent="0" algn="ctr" defTabSz="488950" rtl="0">
            <a:lnSpc>
              <a:spcPct val="90000"/>
            </a:lnSpc>
            <a:spcBef>
              <a:spcPct val="0"/>
            </a:spcBef>
            <a:spcAft>
              <a:spcPct val="35000"/>
            </a:spcAft>
            <a:buNone/>
          </a:pPr>
          <a:r>
            <a:rPr lang="en-US" sz="1100" kern="1200" dirty="0">
              <a:latin typeface="Century Gothic" panose="020B0502020202020204"/>
            </a:rPr>
            <a:t>Provider submits for Federal/State Participation Levels to the state based on actual and budgeted projections for FY 24/25</a:t>
          </a:r>
        </a:p>
      </dsp:txBody>
      <dsp:txXfrm>
        <a:off x="1470405" y="3357838"/>
        <a:ext cx="2446095" cy="1808067"/>
      </dsp:txXfrm>
    </dsp:sp>
    <dsp:sp modelId="{EA9B9B6F-E6A9-4A6E-BAAF-AB3BE6D5DDB2}">
      <dsp:nvSpPr>
        <dsp:cNvPr id="0" name=""/>
        <dsp:cNvSpPr/>
      </dsp:nvSpPr>
      <dsp:spPr>
        <a:xfrm>
          <a:off x="2693453" y="2841248"/>
          <a:ext cx="0" cy="413272"/>
        </a:xfrm>
        <a:prstGeom prst="line">
          <a:avLst/>
        </a:prstGeom>
        <a:noFill/>
        <a:ln w="9525" cap="rnd" cmpd="sng" algn="ctr">
          <a:solidFill>
            <a:schemeClr val="accent3">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0651881A-65EE-445D-9917-DE3BBD0FF684}">
      <dsp:nvSpPr>
        <dsp:cNvPr id="0" name=""/>
        <dsp:cNvSpPr/>
      </dsp:nvSpPr>
      <dsp:spPr>
        <a:xfrm>
          <a:off x="2641794" y="3254520"/>
          <a:ext cx="103318" cy="103318"/>
        </a:xfrm>
        <a:prstGeom prst="ellipse">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287545-B572-4AC1-891B-5E4884AF82BE}">
      <dsp:nvSpPr>
        <dsp:cNvPr id="0" name=""/>
        <dsp:cNvSpPr/>
      </dsp:nvSpPr>
      <dsp:spPr>
        <a:xfrm>
          <a:off x="3475421" y="2325236"/>
          <a:ext cx="1467657" cy="516590"/>
        </a:xfrm>
        <a:prstGeom prst="rect">
          <a:avLst/>
        </a:prstGeom>
        <a:solidFill>
          <a:schemeClr val="accent4">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1">
          <a:noAutofit/>
        </a:bodyPr>
        <a:lstStyle/>
        <a:p>
          <a:pPr marL="0" lvl="0" indent="0" algn="ctr" defTabSz="488950" rtl="0">
            <a:lnSpc>
              <a:spcPct val="90000"/>
            </a:lnSpc>
            <a:spcBef>
              <a:spcPct val="0"/>
            </a:spcBef>
            <a:spcAft>
              <a:spcPct val="35000"/>
            </a:spcAft>
            <a:buNone/>
          </a:pPr>
          <a:r>
            <a:rPr lang="en-US" sz="1100" kern="1200" dirty="0">
              <a:latin typeface="Century Gothic" panose="020B0502020202020204"/>
            </a:rPr>
            <a:t>April 1, 2024</a:t>
          </a:r>
          <a:endParaRPr lang="en-US" sz="1100" kern="1200" dirty="0"/>
        </a:p>
      </dsp:txBody>
      <dsp:txXfrm>
        <a:off x="3475421" y="2325236"/>
        <a:ext cx="1467657" cy="516590"/>
      </dsp:txXfrm>
    </dsp:sp>
    <dsp:sp modelId="{7B777285-3DFA-4541-8720-86A3DD7F4E9B}">
      <dsp:nvSpPr>
        <dsp:cNvPr id="0" name=""/>
        <dsp:cNvSpPr/>
      </dsp:nvSpPr>
      <dsp:spPr>
        <a:xfrm>
          <a:off x="2938062" y="0"/>
          <a:ext cx="2446095" cy="18080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83820" numCol="1" spcCol="1270" anchor="b" anchorCtr="1">
          <a:noAutofit/>
        </a:bodyPr>
        <a:lstStyle/>
        <a:p>
          <a:pPr marL="0" lvl="0" indent="0" algn="ctr" defTabSz="488950" rtl="0">
            <a:lnSpc>
              <a:spcPct val="90000"/>
            </a:lnSpc>
            <a:spcBef>
              <a:spcPct val="0"/>
            </a:spcBef>
            <a:spcAft>
              <a:spcPct val="35000"/>
            </a:spcAft>
            <a:buNone/>
          </a:pPr>
          <a:r>
            <a:rPr lang="en-US" sz="1100" kern="1200" dirty="0">
              <a:latin typeface="Century Gothic" panose="020B0502020202020204"/>
            </a:rPr>
            <a:t>Provider</a:t>
          </a:r>
          <a:r>
            <a:rPr lang="en-US" sz="1100" kern="1200" dirty="0"/>
            <a:t> </a:t>
          </a:r>
          <a:r>
            <a:rPr lang="en-US" sz="1100" kern="1200" dirty="0">
              <a:latin typeface="Century Gothic" panose="020B0502020202020204"/>
            </a:rPr>
            <a:t>sends</a:t>
          </a:r>
          <a:r>
            <a:rPr lang="en-US" sz="1100" kern="1200" dirty="0"/>
            <a:t> needs to the county</a:t>
          </a:r>
          <a:r>
            <a:rPr lang="en-US" sz="1100" kern="1200" dirty="0">
              <a:latin typeface="Century Gothic" panose="020B0502020202020204"/>
            </a:rPr>
            <a:t> for FY25/26</a:t>
          </a:r>
          <a:endParaRPr lang="en-US" sz="1100" kern="1200" dirty="0"/>
        </a:p>
      </dsp:txBody>
      <dsp:txXfrm>
        <a:off x="2938062" y="0"/>
        <a:ext cx="2446095" cy="1808067"/>
      </dsp:txXfrm>
    </dsp:sp>
    <dsp:sp modelId="{9EF1A391-1BF6-41D2-89EB-EF25DADA85F1}">
      <dsp:nvSpPr>
        <dsp:cNvPr id="0" name=""/>
        <dsp:cNvSpPr/>
      </dsp:nvSpPr>
      <dsp:spPr>
        <a:xfrm>
          <a:off x="4161110" y="1911385"/>
          <a:ext cx="0" cy="413272"/>
        </a:xfrm>
        <a:prstGeom prst="line">
          <a:avLst/>
        </a:prstGeom>
        <a:noFill/>
        <a:ln w="9525" cap="rnd" cmpd="sng" algn="ctr">
          <a:solidFill>
            <a:schemeClr val="accent3">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6D3304DD-0EFF-4322-93AB-78AA4A347D43}">
      <dsp:nvSpPr>
        <dsp:cNvPr id="0" name=""/>
        <dsp:cNvSpPr/>
      </dsp:nvSpPr>
      <dsp:spPr>
        <a:xfrm>
          <a:off x="4109451" y="1808067"/>
          <a:ext cx="103318" cy="103318"/>
        </a:xfrm>
        <a:prstGeom prst="ellipse">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91BE72-EBDB-4F8F-B525-DA6771E7B932}">
      <dsp:nvSpPr>
        <dsp:cNvPr id="0" name=""/>
        <dsp:cNvSpPr/>
      </dsp:nvSpPr>
      <dsp:spPr>
        <a:xfrm>
          <a:off x="4894939" y="2324657"/>
          <a:ext cx="1467657" cy="516590"/>
        </a:xfrm>
        <a:prstGeom prst="rect">
          <a:avLst/>
        </a:prstGeom>
        <a:solidFill>
          <a:schemeClr val="accent5">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1">
          <a:noAutofit/>
        </a:bodyPr>
        <a:lstStyle/>
        <a:p>
          <a:pPr marL="0" lvl="0" indent="0" algn="ctr" defTabSz="488950" rtl="0">
            <a:lnSpc>
              <a:spcPct val="90000"/>
            </a:lnSpc>
            <a:spcBef>
              <a:spcPct val="0"/>
            </a:spcBef>
            <a:spcAft>
              <a:spcPct val="35000"/>
            </a:spcAft>
            <a:buNone/>
          </a:pPr>
          <a:r>
            <a:rPr lang="en-US" sz="1100" kern="1200" dirty="0">
              <a:latin typeface="Century Gothic" panose="020B0502020202020204"/>
            </a:rPr>
            <a:t>April - July 2024</a:t>
          </a:r>
          <a:endParaRPr lang="en-US" sz="1100" kern="1200" dirty="0"/>
        </a:p>
      </dsp:txBody>
      <dsp:txXfrm>
        <a:off x="4894939" y="2324657"/>
        <a:ext cx="1467657" cy="516590"/>
      </dsp:txXfrm>
    </dsp:sp>
    <dsp:sp modelId="{D9A5C0DF-8FAC-4626-91CF-5749C16624DF}">
      <dsp:nvSpPr>
        <dsp:cNvPr id="0" name=""/>
        <dsp:cNvSpPr/>
      </dsp:nvSpPr>
      <dsp:spPr>
        <a:xfrm>
          <a:off x="4405720" y="3357838"/>
          <a:ext cx="2446095" cy="18080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3820" rIns="0" bIns="0" numCol="1" spcCol="1270" anchor="t" anchorCtr="1">
          <a:noAutofit/>
        </a:bodyPr>
        <a:lstStyle/>
        <a:p>
          <a:pPr marL="0" lvl="0" indent="0" algn="ctr" defTabSz="488950" rtl="0">
            <a:lnSpc>
              <a:spcPct val="90000"/>
            </a:lnSpc>
            <a:spcBef>
              <a:spcPct val="0"/>
            </a:spcBef>
            <a:spcAft>
              <a:spcPct val="35000"/>
            </a:spcAft>
            <a:buNone/>
          </a:pPr>
          <a:r>
            <a:rPr lang="en-US" sz="1100" kern="1200" dirty="0">
              <a:latin typeface="Century Gothic" panose="020B0502020202020204"/>
            </a:rPr>
            <a:t>Counties and providers negotiate FY24/25 rates (based on prior budget submission/participation levels)</a:t>
          </a:r>
          <a:endParaRPr lang="en-US" sz="1100" kern="1200" dirty="0"/>
        </a:p>
      </dsp:txBody>
      <dsp:txXfrm>
        <a:off x="4405720" y="3357838"/>
        <a:ext cx="2446095" cy="1808067"/>
      </dsp:txXfrm>
    </dsp:sp>
    <dsp:sp modelId="{5D3FC08E-E51E-4C2E-8B5C-970A5312BF04}">
      <dsp:nvSpPr>
        <dsp:cNvPr id="0" name=""/>
        <dsp:cNvSpPr/>
      </dsp:nvSpPr>
      <dsp:spPr>
        <a:xfrm>
          <a:off x="5628768" y="2841248"/>
          <a:ext cx="0" cy="413272"/>
        </a:xfrm>
        <a:prstGeom prst="line">
          <a:avLst/>
        </a:prstGeom>
        <a:noFill/>
        <a:ln w="9525" cap="rnd" cmpd="sng" algn="ctr">
          <a:solidFill>
            <a:schemeClr val="accent4">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10AD01DB-2F26-4B97-95D7-4AFABF751A27}">
      <dsp:nvSpPr>
        <dsp:cNvPr id="0" name=""/>
        <dsp:cNvSpPr/>
      </dsp:nvSpPr>
      <dsp:spPr>
        <a:xfrm>
          <a:off x="5577108" y="3254520"/>
          <a:ext cx="103318" cy="103318"/>
        </a:xfrm>
        <a:prstGeom prst="ellipse">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20BA4B-F64D-4205-A5C4-925368AFAA70}">
      <dsp:nvSpPr>
        <dsp:cNvPr id="0" name=""/>
        <dsp:cNvSpPr/>
      </dsp:nvSpPr>
      <dsp:spPr>
        <a:xfrm>
          <a:off x="6362596" y="2324657"/>
          <a:ext cx="1467657" cy="516590"/>
        </a:xfrm>
        <a:prstGeom prst="rect">
          <a:avLst/>
        </a:prstGeom>
        <a:solidFill>
          <a:schemeClr val="accent6">
            <a:hueOff val="0"/>
            <a:satOff val="0"/>
            <a:lumOff val="0"/>
            <a:alphaOff val="0"/>
          </a:schemeClr>
        </a:solidFill>
        <a:ln w="19050"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1">
          <a:noAutofit/>
        </a:bodyPr>
        <a:lstStyle/>
        <a:p>
          <a:pPr marL="0" lvl="0" indent="0" algn="ctr" defTabSz="488950" rtl="0">
            <a:lnSpc>
              <a:spcPct val="90000"/>
            </a:lnSpc>
            <a:spcBef>
              <a:spcPct val="0"/>
            </a:spcBef>
            <a:spcAft>
              <a:spcPct val="35000"/>
            </a:spcAft>
            <a:buNone/>
          </a:pPr>
          <a:r>
            <a:rPr lang="en-US" sz="1100" kern="1200" dirty="0">
              <a:latin typeface="Century Gothic" panose="020B0502020202020204"/>
            </a:rPr>
            <a:t>August - September 2024</a:t>
          </a:r>
          <a:endParaRPr lang="en-US" sz="1100" kern="1200" dirty="0"/>
        </a:p>
      </dsp:txBody>
      <dsp:txXfrm>
        <a:off x="6362596" y="2324657"/>
        <a:ext cx="1467657" cy="516590"/>
      </dsp:txXfrm>
    </dsp:sp>
    <dsp:sp modelId="{0B939AEE-5C7C-49A6-8ECE-20FB951B6032}">
      <dsp:nvSpPr>
        <dsp:cNvPr id="0" name=""/>
        <dsp:cNvSpPr/>
      </dsp:nvSpPr>
      <dsp:spPr>
        <a:xfrm>
          <a:off x="5873377" y="0"/>
          <a:ext cx="2446095" cy="18080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83820" numCol="1" spcCol="1270" anchor="b" anchorCtr="1">
          <a:noAutofit/>
        </a:bodyPr>
        <a:lstStyle/>
        <a:p>
          <a:pPr marL="0" lvl="0" indent="0" algn="ctr" defTabSz="488950" rtl="0">
            <a:lnSpc>
              <a:spcPct val="90000"/>
            </a:lnSpc>
            <a:spcBef>
              <a:spcPct val="0"/>
            </a:spcBef>
            <a:spcAft>
              <a:spcPct val="35000"/>
            </a:spcAft>
            <a:buNone/>
          </a:pPr>
          <a:r>
            <a:rPr lang="en-US" sz="1100" kern="1200" dirty="0"/>
            <a:t>County </a:t>
          </a:r>
          <a:r>
            <a:rPr lang="en-US" sz="1100" kern="1200" dirty="0">
              <a:latin typeface="Century Gothic" panose="020B0502020202020204"/>
            </a:rPr>
            <a:t>submits</a:t>
          </a:r>
          <a:r>
            <a:rPr lang="en-US" sz="1100" kern="1200" dirty="0"/>
            <a:t> the </a:t>
          </a:r>
          <a:r>
            <a:rPr lang="en-US" sz="1100" kern="1200" dirty="0">
              <a:latin typeface="Century Gothic" panose="020B0502020202020204"/>
            </a:rPr>
            <a:t>FY 25/26 NBP&amp;B </a:t>
          </a:r>
          <a:r>
            <a:rPr lang="en-US" sz="1100" kern="1200" dirty="0"/>
            <a:t>(with </a:t>
          </a:r>
          <a:r>
            <a:rPr lang="en-US" sz="1100" kern="1200" dirty="0">
              <a:latin typeface="Century Gothic" panose="020B0502020202020204"/>
            </a:rPr>
            <a:t>provider's</a:t>
          </a:r>
          <a:r>
            <a:rPr lang="en-US" sz="1100" kern="1200" dirty="0"/>
            <a:t> needs </a:t>
          </a:r>
          <a:r>
            <a:rPr lang="en-US" sz="1100" kern="1200" dirty="0">
              <a:latin typeface="Century Gothic" panose="020B0502020202020204"/>
            </a:rPr>
            <a:t>which were</a:t>
          </a:r>
          <a:r>
            <a:rPr lang="en-US" sz="1100" kern="1200" dirty="0"/>
            <a:t> communicated in </a:t>
          </a:r>
          <a:r>
            <a:rPr lang="en-US" sz="1100" kern="1200" dirty="0">
              <a:latin typeface="Century Gothic" panose="020B0502020202020204"/>
            </a:rPr>
            <a:t>March)</a:t>
          </a:r>
          <a:endParaRPr lang="en-US" sz="1100" kern="1200" dirty="0"/>
        </a:p>
        <a:p>
          <a:pPr marL="0" lvl="0" indent="0" algn="ctr" defTabSz="488950" rtl="0">
            <a:lnSpc>
              <a:spcPct val="90000"/>
            </a:lnSpc>
            <a:spcBef>
              <a:spcPct val="0"/>
            </a:spcBef>
            <a:spcAft>
              <a:spcPct val="35000"/>
            </a:spcAft>
            <a:buNone/>
          </a:pPr>
          <a:r>
            <a:rPr lang="en-US" sz="1100" kern="1200" dirty="0">
              <a:latin typeface="Century Gothic" panose="020B0502020202020204"/>
            </a:rPr>
            <a:t>Provider builds projections/needs into their FY 25/26 Budget Documentation (148/IV-E) submission – due March 1,-April 15 2025</a:t>
          </a:r>
        </a:p>
      </dsp:txBody>
      <dsp:txXfrm>
        <a:off x="5873377" y="0"/>
        <a:ext cx="2446095" cy="1808067"/>
      </dsp:txXfrm>
    </dsp:sp>
    <dsp:sp modelId="{50515216-555E-4432-84E1-F13BFDB8009D}">
      <dsp:nvSpPr>
        <dsp:cNvPr id="0" name=""/>
        <dsp:cNvSpPr/>
      </dsp:nvSpPr>
      <dsp:spPr>
        <a:xfrm>
          <a:off x="7096425" y="1911385"/>
          <a:ext cx="0" cy="413272"/>
        </a:xfrm>
        <a:prstGeom prst="line">
          <a:avLst/>
        </a:prstGeom>
        <a:noFill/>
        <a:ln w="9525" cap="rnd" cmpd="sng" algn="ctr">
          <a:solidFill>
            <a:schemeClr val="accent5">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33867AA0-E038-4921-97D5-109E77B3B350}">
      <dsp:nvSpPr>
        <dsp:cNvPr id="0" name=""/>
        <dsp:cNvSpPr/>
      </dsp:nvSpPr>
      <dsp:spPr>
        <a:xfrm>
          <a:off x="7044766" y="1808067"/>
          <a:ext cx="103318" cy="103318"/>
        </a:xfrm>
        <a:prstGeom prst="ellipse">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F3D1FE-8EE0-4E5D-975E-FC331909B328}">
      <dsp:nvSpPr>
        <dsp:cNvPr id="0" name=""/>
        <dsp:cNvSpPr/>
      </dsp:nvSpPr>
      <dsp:spPr>
        <a:xfrm>
          <a:off x="7830253" y="2324657"/>
          <a:ext cx="1467657" cy="516590"/>
        </a:xfrm>
        <a:prstGeom prst="rect">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1">
          <a:noAutofit/>
        </a:bodyPr>
        <a:lstStyle/>
        <a:p>
          <a:pPr marL="0" lvl="0" indent="0" algn="ctr" defTabSz="488950" rtl="0">
            <a:lnSpc>
              <a:spcPct val="90000"/>
            </a:lnSpc>
            <a:spcBef>
              <a:spcPct val="0"/>
            </a:spcBef>
            <a:spcAft>
              <a:spcPct val="35000"/>
            </a:spcAft>
            <a:buNone/>
          </a:pPr>
          <a:r>
            <a:rPr lang="en-US" sz="1100" kern="1200" dirty="0">
              <a:latin typeface="Century Gothic" panose="020B0502020202020204"/>
            </a:rPr>
            <a:t>Feb-March 2025</a:t>
          </a:r>
          <a:endParaRPr lang="en-US" sz="1100" kern="1200" dirty="0"/>
        </a:p>
      </dsp:txBody>
      <dsp:txXfrm>
        <a:off x="7830253" y="2324657"/>
        <a:ext cx="1467657" cy="516590"/>
      </dsp:txXfrm>
    </dsp:sp>
    <dsp:sp modelId="{06BBAB2A-6F8F-4260-A00D-5E6C70A2A6EC}">
      <dsp:nvSpPr>
        <dsp:cNvPr id="0" name=""/>
        <dsp:cNvSpPr/>
      </dsp:nvSpPr>
      <dsp:spPr>
        <a:xfrm>
          <a:off x="7341034" y="3357838"/>
          <a:ext cx="2446095" cy="18080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3820" rIns="0" bIns="0" numCol="1" spcCol="1270" anchor="t" anchorCtr="1">
          <a:noAutofit/>
        </a:bodyPr>
        <a:lstStyle/>
        <a:p>
          <a:pPr marL="0" lvl="0" indent="0" algn="ctr" defTabSz="488950" rtl="0">
            <a:lnSpc>
              <a:spcPct val="90000"/>
            </a:lnSpc>
            <a:spcBef>
              <a:spcPct val="0"/>
            </a:spcBef>
            <a:spcAft>
              <a:spcPct val="35000"/>
            </a:spcAft>
            <a:buNone/>
          </a:pPr>
          <a:r>
            <a:rPr lang="en-US" sz="1100" kern="1200" dirty="0"/>
            <a:t>State communicates </a:t>
          </a:r>
          <a:r>
            <a:rPr lang="en-US" sz="1100" kern="1200" dirty="0">
              <a:latin typeface="Century Gothic" panose="020B0502020202020204"/>
            </a:rPr>
            <a:t>tentative</a:t>
          </a:r>
          <a:r>
            <a:rPr lang="en-US" sz="1100" kern="1200" dirty="0"/>
            <a:t> determinations to County.</a:t>
          </a:r>
          <a:r>
            <a:rPr lang="en-US" sz="1100" kern="1200" dirty="0">
              <a:latin typeface="Century Gothic" panose="020B0502020202020204"/>
            </a:rPr>
            <a:t> This is not a guarantee of requested increases! Rate contracts will have to occur for the upcoming July.</a:t>
          </a:r>
          <a:endParaRPr lang="en-US" sz="1100" kern="1200" dirty="0"/>
        </a:p>
      </dsp:txBody>
      <dsp:txXfrm>
        <a:off x="7341034" y="3357838"/>
        <a:ext cx="2446095" cy="1808067"/>
      </dsp:txXfrm>
    </dsp:sp>
    <dsp:sp modelId="{B048C429-4330-4D07-BCF7-AE88BFA339B6}">
      <dsp:nvSpPr>
        <dsp:cNvPr id="0" name=""/>
        <dsp:cNvSpPr/>
      </dsp:nvSpPr>
      <dsp:spPr>
        <a:xfrm>
          <a:off x="8564082" y="2841248"/>
          <a:ext cx="0" cy="413272"/>
        </a:xfrm>
        <a:prstGeom prst="line">
          <a:avLst/>
        </a:prstGeom>
        <a:noFill/>
        <a:ln w="9525" cap="rnd" cmpd="sng" algn="ctr">
          <a:solidFill>
            <a:schemeClr val="accent6">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DE78DD01-5FC4-4208-A908-9ED4FB332AC0}">
      <dsp:nvSpPr>
        <dsp:cNvPr id="0" name=""/>
        <dsp:cNvSpPr/>
      </dsp:nvSpPr>
      <dsp:spPr>
        <a:xfrm>
          <a:off x="8512423" y="3254520"/>
          <a:ext cx="103318" cy="103318"/>
        </a:xfrm>
        <a:prstGeom prst="ellipse">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D947B2-8AD4-4DC5-9D92-C2921AF7198A}">
      <dsp:nvSpPr>
        <dsp:cNvPr id="0" name=""/>
        <dsp:cNvSpPr/>
      </dsp:nvSpPr>
      <dsp:spPr>
        <a:xfrm rot="5400000">
          <a:off x="9773444" y="1849124"/>
          <a:ext cx="516590" cy="1467657"/>
        </a:xfrm>
        <a:prstGeom prst="round2SameRect">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1">
          <a:noAutofit/>
        </a:bodyPr>
        <a:lstStyle/>
        <a:p>
          <a:pPr marL="0" lvl="0" indent="0" algn="ctr" defTabSz="488950" rtl="0">
            <a:lnSpc>
              <a:spcPct val="90000"/>
            </a:lnSpc>
            <a:spcBef>
              <a:spcPct val="0"/>
            </a:spcBef>
            <a:spcAft>
              <a:spcPct val="35000"/>
            </a:spcAft>
            <a:buNone/>
          </a:pPr>
          <a:r>
            <a:rPr lang="en-US" sz="1100" kern="1200" dirty="0"/>
            <a:t>June</a:t>
          </a:r>
          <a:r>
            <a:rPr lang="en-US" sz="1100" kern="1200" dirty="0">
              <a:latin typeface="Century Gothic" panose="020B0502020202020204"/>
            </a:rPr>
            <a:t> 2025</a:t>
          </a:r>
          <a:endParaRPr lang="en-US" sz="1100" kern="1200" dirty="0"/>
        </a:p>
      </dsp:txBody>
      <dsp:txXfrm rot="-5400000">
        <a:off x="9297911" y="2349875"/>
        <a:ext cx="1442439" cy="466154"/>
      </dsp:txXfrm>
    </dsp:sp>
    <dsp:sp modelId="{BBE6117D-2EB4-4971-9B24-FF6634395C13}">
      <dsp:nvSpPr>
        <dsp:cNvPr id="0" name=""/>
        <dsp:cNvSpPr/>
      </dsp:nvSpPr>
      <dsp:spPr>
        <a:xfrm>
          <a:off x="8808692" y="0"/>
          <a:ext cx="2446095" cy="18080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83820" numCol="1" spcCol="1270" anchor="b" anchorCtr="1">
          <a:noAutofit/>
        </a:bodyPr>
        <a:lstStyle/>
        <a:p>
          <a:pPr marL="0" lvl="0" indent="0" algn="ctr" defTabSz="488950" rtl="0">
            <a:lnSpc>
              <a:spcPct val="90000"/>
            </a:lnSpc>
            <a:spcBef>
              <a:spcPct val="0"/>
            </a:spcBef>
            <a:spcAft>
              <a:spcPct val="35000"/>
            </a:spcAft>
            <a:buNone/>
          </a:pPr>
          <a:r>
            <a:rPr lang="en-US" sz="1100" kern="1200" dirty="0">
              <a:latin typeface="Century Gothic" panose="020B0502020202020204"/>
            </a:rPr>
            <a:t> Rate negotiations based on prior year submissions- (County makes</a:t>
          </a:r>
          <a:r>
            <a:rPr lang="en-US" sz="1100" kern="1200" dirty="0"/>
            <a:t> changes based on needs to their implementation year budget</a:t>
          </a:r>
          <a:r>
            <a:rPr lang="en-US" sz="1100" kern="1200" dirty="0">
              <a:latin typeface="Century Gothic" panose="020B0502020202020204"/>
            </a:rPr>
            <a:t>) </a:t>
          </a:r>
          <a:endParaRPr lang="en-US" sz="1100" kern="1200" dirty="0"/>
        </a:p>
      </dsp:txBody>
      <dsp:txXfrm>
        <a:off x="8808692" y="0"/>
        <a:ext cx="2446095" cy="1808067"/>
      </dsp:txXfrm>
    </dsp:sp>
    <dsp:sp modelId="{63A611B2-1211-4C84-93F5-DAF94064CFC5}">
      <dsp:nvSpPr>
        <dsp:cNvPr id="0" name=""/>
        <dsp:cNvSpPr/>
      </dsp:nvSpPr>
      <dsp:spPr>
        <a:xfrm>
          <a:off x="10031739" y="1911385"/>
          <a:ext cx="0" cy="413272"/>
        </a:xfrm>
        <a:prstGeom prst="line">
          <a:avLst/>
        </a:prstGeom>
        <a:noFill/>
        <a:ln w="9525" cap="rnd" cmpd="sng" algn="ctr">
          <a:solidFill>
            <a:schemeClr val="accent2">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F64AAD7F-A293-4734-93AD-AF4CB7151377}">
      <dsp:nvSpPr>
        <dsp:cNvPr id="0" name=""/>
        <dsp:cNvSpPr/>
      </dsp:nvSpPr>
      <dsp:spPr>
        <a:xfrm>
          <a:off x="9980080" y="1808067"/>
          <a:ext cx="103318" cy="103318"/>
        </a:xfrm>
        <a:prstGeom prst="ellipse">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D21132-2936-4709-86A8-BB2F3E6609C1}">
      <dsp:nvSpPr>
        <dsp:cNvPr id="0" name=""/>
        <dsp:cNvSpPr/>
      </dsp:nvSpPr>
      <dsp:spPr>
        <a:xfrm>
          <a:off x="195832" y="502237"/>
          <a:ext cx="910537" cy="91053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0E2980C-862A-4CF4-A0B1-32502A9AE7DA}">
      <dsp:nvSpPr>
        <dsp:cNvPr id="0" name=""/>
        <dsp:cNvSpPr/>
      </dsp:nvSpPr>
      <dsp:spPr>
        <a:xfrm>
          <a:off x="387045" y="693449"/>
          <a:ext cx="528112" cy="5281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21CEDC4-EB99-4542-9418-00F1086087E1}">
      <dsp:nvSpPr>
        <dsp:cNvPr id="0" name=""/>
        <dsp:cNvSpPr/>
      </dsp:nvSpPr>
      <dsp:spPr>
        <a:xfrm>
          <a:off x="1301485" y="502237"/>
          <a:ext cx="2146268" cy="91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en-US" sz="1400" kern="1200" dirty="0"/>
            <a:t>Sustainable </a:t>
          </a:r>
          <a:r>
            <a:rPr lang="en-US" sz="1400" kern="1200" dirty="0">
              <a:latin typeface="Century Gothic" panose="020B0502020202020204"/>
            </a:rPr>
            <a:t>Financial</a:t>
          </a:r>
          <a:r>
            <a:rPr lang="en-US" sz="1400" kern="1200" dirty="0"/>
            <a:t> </a:t>
          </a:r>
          <a:r>
            <a:rPr lang="en-US" sz="1400" kern="1200" dirty="0">
              <a:latin typeface="Century Gothic" panose="020B0502020202020204"/>
            </a:rPr>
            <a:t>Process</a:t>
          </a:r>
          <a:endParaRPr lang="en-US" sz="1400" kern="1200" dirty="0"/>
        </a:p>
      </dsp:txBody>
      <dsp:txXfrm>
        <a:off x="1301485" y="502237"/>
        <a:ext cx="2146268" cy="910537"/>
      </dsp:txXfrm>
    </dsp:sp>
    <dsp:sp modelId="{E76517E7-E0F1-44DA-ABEB-25B53999AAAE}">
      <dsp:nvSpPr>
        <dsp:cNvPr id="0" name=""/>
        <dsp:cNvSpPr/>
      </dsp:nvSpPr>
      <dsp:spPr>
        <a:xfrm>
          <a:off x="3821724" y="502237"/>
          <a:ext cx="910537" cy="910537"/>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A7D7EA-65B1-49CE-8592-5AF616A7CFB2}">
      <dsp:nvSpPr>
        <dsp:cNvPr id="0" name=""/>
        <dsp:cNvSpPr/>
      </dsp:nvSpPr>
      <dsp:spPr>
        <a:xfrm>
          <a:off x="4012937" y="693449"/>
          <a:ext cx="528112" cy="5281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80E3D64-72BD-4179-A4D6-FF35BE795799}">
      <dsp:nvSpPr>
        <dsp:cNvPr id="0" name=""/>
        <dsp:cNvSpPr/>
      </dsp:nvSpPr>
      <dsp:spPr>
        <a:xfrm>
          <a:off x="4927377" y="502237"/>
          <a:ext cx="2146268" cy="91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en-US" sz="1400" kern="1200" dirty="0"/>
            <a:t>Commitment to </a:t>
          </a:r>
          <a:r>
            <a:rPr lang="en-US" sz="1400" kern="1200" dirty="0">
              <a:latin typeface="Century Gothic" panose="020B0502020202020204"/>
            </a:rPr>
            <a:t>Collaboration</a:t>
          </a:r>
          <a:endParaRPr lang="en-US" sz="1400" kern="1200" dirty="0"/>
        </a:p>
      </dsp:txBody>
      <dsp:txXfrm>
        <a:off x="4927377" y="502237"/>
        <a:ext cx="2146268" cy="910537"/>
      </dsp:txXfrm>
    </dsp:sp>
    <dsp:sp modelId="{B83B4D64-7A79-4298-9C63-E00402E2F8BA}">
      <dsp:nvSpPr>
        <dsp:cNvPr id="0" name=""/>
        <dsp:cNvSpPr/>
      </dsp:nvSpPr>
      <dsp:spPr>
        <a:xfrm>
          <a:off x="7447616" y="502237"/>
          <a:ext cx="910537" cy="910537"/>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B039F2-69DD-4A16-8450-7BCB61C703AA}">
      <dsp:nvSpPr>
        <dsp:cNvPr id="0" name=""/>
        <dsp:cNvSpPr/>
      </dsp:nvSpPr>
      <dsp:spPr>
        <a:xfrm>
          <a:off x="7638829" y="693449"/>
          <a:ext cx="528112" cy="5281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71F2BF7-0778-4EF3-B105-343EBD3592F5}">
      <dsp:nvSpPr>
        <dsp:cNvPr id="0" name=""/>
        <dsp:cNvSpPr/>
      </dsp:nvSpPr>
      <dsp:spPr>
        <a:xfrm>
          <a:off x="8553269" y="502237"/>
          <a:ext cx="2146268" cy="91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en-US" sz="1400" kern="1200" dirty="0">
              <a:latin typeface="Century Gothic" panose="020B0502020202020204"/>
            </a:rPr>
            <a:t>An opportunity for PA to increase</a:t>
          </a:r>
          <a:r>
            <a:rPr lang="en-US" sz="1400" kern="1200" dirty="0"/>
            <a:t> outcomes and better serve youth and families</a:t>
          </a:r>
        </a:p>
      </dsp:txBody>
      <dsp:txXfrm>
        <a:off x="8553269" y="502237"/>
        <a:ext cx="2146268" cy="910537"/>
      </dsp:txXfrm>
    </dsp:sp>
    <dsp:sp modelId="{B2C5C21B-FED0-463B-8BCC-DC648F5C6B2F}">
      <dsp:nvSpPr>
        <dsp:cNvPr id="0" name=""/>
        <dsp:cNvSpPr/>
      </dsp:nvSpPr>
      <dsp:spPr>
        <a:xfrm>
          <a:off x="195832" y="1991502"/>
          <a:ext cx="910537" cy="910537"/>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870F25-3B5D-425E-9517-037D4579E2D8}">
      <dsp:nvSpPr>
        <dsp:cNvPr id="0" name=""/>
        <dsp:cNvSpPr/>
      </dsp:nvSpPr>
      <dsp:spPr>
        <a:xfrm>
          <a:off x="387045" y="2182715"/>
          <a:ext cx="528112" cy="52811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1EEE765-2235-4375-AB81-968B6CA50B46}">
      <dsp:nvSpPr>
        <dsp:cNvPr id="0" name=""/>
        <dsp:cNvSpPr/>
      </dsp:nvSpPr>
      <dsp:spPr>
        <a:xfrm>
          <a:off x="1301485" y="1991502"/>
          <a:ext cx="2146268" cy="91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en-US" sz="1400" kern="1200" dirty="0"/>
            <a:t>Quality</a:t>
          </a:r>
          <a:r>
            <a:rPr lang="en-US" sz="1400" kern="1200" dirty="0">
              <a:latin typeface="Century Gothic" panose="020B0502020202020204"/>
            </a:rPr>
            <a:t> Services</a:t>
          </a:r>
          <a:endParaRPr lang="en-US" sz="1400" kern="1200" dirty="0"/>
        </a:p>
      </dsp:txBody>
      <dsp:txXfrm>
        <a:off x="1301485" y="1991502"/>
        <a:ext cx="2146268" cy="910537"/>
      </dsp:txXfrm>
    </dsp:sp>
    <dsp:sp modelId="{4D7D3768-6D6B-43D8-BE65-9D08CE48ED68}">
      <dsp:nvSpPr>
        <dsp:cNvPr id="0" name=""/>
        <dsp:cNvSpPr/>
      </dsp:nvSpPr>
      <dsp:spPr>
        <a:xfrm>
          <a:off x="3821724" y="1991502"/>
          <a:ext cx="910537" cy="910537"/>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E50FF23-0066-4DC4-92E5-729AF1E28610}">
      <dsp:nvSpPr>
        <dsp:cNvPr id="0" name=""/>
        <dsp:cNvSpPr/>
      </dsp:nvSpPr>
      <dsp:spPr>
        <a:xfrm>
          <a:off x="4012937" y="2182715"/>
          <a:ext cx="528112" cy="528112"/>
        </a:xfrm>
        <a:prstGeom prst="rect">
          <a:avLst/>
        </a:prstGeom>
        <a:blipFill>
          <a:blip xmlns:r="http://schemas.openxmlformats.org/officeDocument/2006/relationships" r:embed="rId9">
            <a:extLst>
              <a:ext uri="{96DAC541-7B7A-43D3-8B79-37D633B846F1}">
                <asvg:svgBlip xmlns:asvg="http://schemas.microsoft.com/office/drawing/2016/SVG/main" r:embed="rId10"/>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9E1F32D-B013-48FE-990E-C7B36A7330F9}">
      <dsp:nvSpPr>
        <dsp:cNvPr id="0" name=""/>
        <dsp:cNvSpPr/>
      </dsp:nvSpPr>
      <dsp:spPr>
        <a:xfrm>
          <a:off x="4927377" y="1991502"/>
          <a:ext cx="2146268" cy="91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en-US" sz="1400" kern="1200" dirty="0"/>
            <a:t>CQI</a:t>
          </a:r>
          <a:r>
            <a:rPr lang="en-US" sz="1400" kern="1200" dirty="0">
              <a:latin typeface="Century Gothic" panose="020B0502020202020204"/>
            </a:rPr>
            <a:t> – Monitoring and Improvement</a:t>
          </a:r>
          <a:endParaRPr lang="en-US" sz="1400" kern="1200" dirty="0"/>
        </a:p>
      </dsp:txBody>
      <dsp:txXfrm>
        <a:off x="4927377" y="1991502"/>
        <a:ext cx="2146268" cy="910537"/>
      </dsp:txXfrm>
    </dsp:sp>
    <dsp:sp modelId="{E74FFBC0-CA99-4F10-BE37-18645A70D1F2}">
      <dsp:nvSpPr>
        <dsp:cNvPr id="0" name=""/>
        <dsp:cNvSpPr/>
      </dsp:nvSpPr>
      <dsp:spPr>
        <a:xfrm>
          <a:off x="7447616" y="1991502"/>
          <a:ext cx="910537" cy="91053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A5A815B-BAC1-4DD1-A3FF-0C26C21D0A10}">
      <dsp:nvSpPr>
        <dsp:cNvPr id="0" name=""/>
        <dsp:cNvSpPr/>
      </dsp:nvSpPr>
      <dsp:spPr>
        <a:xfrm>
          <a:off x="7638829" y="2182715"/>
          <a:ext cx="528112" cy="528112"/>
        </a:xfrm>
        <a:prstGeom prst="rect">
          <a:avLst/>
        </a:prstGeom>
        <a:blipFill>
          <a:blip xmlns:r="http://schemas.openxmlformats.org/officeDocument/2006/relationships" r:embed="rId11">
            <a:extLst>
              <a:ext uri="{96DAC541-7B7A-43D3-8B79-37D633B846F1}">
                <asvg:svgBlip xmlns:asvg="http://schemas.microsoft.com/office/drawing/2016/SVG/main" r:embed="rId1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DCC3D15-AA16-44EE-A429-F3036D81A715}">
      <dsp:nvSpPr>
        <dsp:cNvPr id="0" name=""/>
        <dsp:cNvSpPr/>
      </dsp:nvSpPr>
      <dsp:spPr>
        <a:xfrm>
          <a:off x="8553269" y="1991502"/>
          <a:ext cx="2146268" cy="91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en-US" sz="1400" kern="1200" dirty="0"/>
            <a:t>Why we do what we do</a:t>
          </a:r>
        </a:p>
      </dsp:txBody>
      <dsp:txXfrm>
        <a:off x="8553269" y="1991502"/>
        <a:ext cx="2146268" cy="910537"/>
      </dsp:txXfrm>
    </dsp:sp>
  </dsp:spTree>
</dsp:drawing>
</file>

<file path=ppt/diagrams/layout1.xml><?xml version="1.0" encoding="utf-8"?>
<dgm:layoutDef xmlns:dgm="http://schemas.openxmlformats.org/drawingml/2006/diagram" xmlns:a="http://schemas.openxmlformats.org/drawingml/2006/main" uniqueId="urn:microsoft.com/office/officeart/2016/7/layout/RoundedRectangleTimeline">
  <dgm:title val="Rounded Rectangle Timeline"/>
  <dgm:desc val="Use to show a list of events in chronological order. An invisible box contains the description while the date is shown in rectangles, except for the first and last node where the corners of the rectangle are rounded. It can display large amount of text and long descriptive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F1560B-5003-435C-9F80-E860FA9E4D5A}" type="datetimeFigureOut">
              <a:rPr lang="en-US"/>
              <a:t>11/15/2023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3EB713-A33A-41CC-ABF3-9226464CB077}" type="slidenum">
              <a:rPr lang="en-US"/>
              <a:t>‹#›</a:t>
            </a:fld>
            <a:endParaRPr lang="en-US" dirty="0"/>
          </a:p>
        </p:txBody>
      </p:sp>
    </p:spTree>
    <p:extLst>
      <p:ext uri="{BB962C8B-B14F-4D97-AF65-F5344CB8AC3E}">
        <p14:creationId xmlns:p14="http://schemas.microsoft.com/office/powerpoint/2010/main" val="2718518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5B3EB713-A33A-41CC-ABF3-9226464CB077}" type="slidenum">
              <a:rPr lang="en-US" smtClean="0"/>
              <a:t>1</a:t>
            </a:fld>
            <a:endParaRPr lang="en-US" dirty="0"/>
          </a:p>
        </p:txBody>
      </p:sp>
    </p:spTree>
    <p:extLst>
      <p:ext uri="{BB962C8B-B14F-4D97-AF65-F5344CB8AC3E}">
        <p14:creationId xmlns:p14="http://schemas.microsoft.com/office/powerpoint/2010/main" val="1179298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3EB713-A33A-41CC-ABF3-9226464CB077}" type="slidenum">
              <a:rPr lang="en-US" smtClean="0"/>
              <a:t>10</a:t>
            </a:fld>
            <a:endParaRPr lang="en-US" dirty="0"/>
          </a:p>
        </p:txBody>
      </p:sp>
    </p:spTree>
    <p:extLst>
      <p:ext uri="{BB962C8B-B14F-4D97-AF65-F5344CB8AC3E}">
        <p14:creationId xmlns:p14="http://schemas.microsoft.com/office/powerpoint/2010/main" val="5545241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3EB713-A33A-41CC-ABF3-9226464CB077}" type="slidenum">
              <a:rPr lang="en-US" smtClean="0"/>
              <a:t>11</a:t>
            </a:fld>
            <a:endParaRPr lang="en-US" dirty="0"/>
          </a:p>
        </p:txBody>
      </p:sp>
    </p:spTree>
    <p:extLst>
      <p:ext uri="{BB962C8B-B14F-4D97-AF65-F5344CB8AC3E}">
        <p14:creationId xmlns:p14="http://schemas.microsoft.com/office/powerpoint/2010/main" val="24033707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3EB713-A33A-41CC-ABF3-9226464CB077}" type="slidenum">
              <a:rPr lang="en-US" smtClean="0"/>
              <a:t>12</a:t>
            </a:fld>
            <a:endParaRPr lang="en-US" dirty="0"/>
          </a:p>
        </p:txBody>
      </p:sp>
    </p:spTree>
    <p:extLst>
      <p:ext uri="{BB962C8B-B14F-4D97-AF65-F5344CB8AC3E}">
        <p14:creationId xmlns:p14="http://schemas.microsoft.com/office/powerpoint/2010/main" val="434490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3EB713-A33A-41CC-ABF3-9226464CB077}" type="slidenum">
              <a:rPr lang="en-US" smtClean="0"/>
              <a:t>13</a:t>
            </a:fld>
            <a:endParaRPr lang="en-US" dirty="0"/>
          </a:p>
        </p:txBody>
      </p:sp>
    </p:spTree>
    <p:extLst>
      <p:ext uri="{BB962C8B-B14F-4D97-AF65-F5344CB8AC3E}">
        <p14:creationId xmlns:p14="http://schemas.microsoft.com/office/powerpoint/2010/main" val="3920083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5B3EB713-A33A-41CC-ABF3-9226464CB077}" type="slidenum">
              <a:rPr lang="en-US"/>
              <a:t>14</a:t>
            </a:fld>
            <a:endParaRPr lang="en-US" dirty="0"/>
          </a:p>
        </p:txBody>
      </p:sp>
    </p:spTree>
    <p:extLst>
      <p:ext uri="{BB962C8B-B14F-4D97-AF65-F5344CB8AC3E}">
        <p14:creationId xmlns:p14="http://schemas.microsoft.com/office/powerpoint/2010/main" val="21468314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5B3EB713-A33A-41CC-ABF3-9226464CB077}" type="slidenum">
              <a:rPr lang="en-US"/>
              <a:t>15</a:t>
            </a:fld>
            <a:endParaRPr lang="en-US" dirty="0"/>
          </a:p>
        </p:txBody>
      </p:sp>
    </p:spTree>
    <p:extLst>
      <p:ext uri="{BB962C8B-B14F-4D97-AF65-F5344CB8AC3E}">
        <p14:creationId xmlns:p14="http://schemas.microsoft.com/office/powerpoint/2010/main" val="20630628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5B3EB713-A33A-41CC-ABF3-9226464CB077}" type="slidenum">
              <a:rPr lang="en-US"/>
              <a:t>16</a:t>
            </a:fld>
            <a:endParaRPr lang="en-US" dirty="0"/>
          </a:p>
        </p:txBody>
      </p:sp>
    </p:spTree>
    <p:extLst>
      <p:ext uri="{BB962C8B-B14F-4D97-AF65-F5344CB8AC3E}">
        <p14:creationId xmlns:p14="http://schemas.microsoft.com/office/powerpoint/2010/main" val="31818848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3EB713-A33A-41CC-ABF3-9226464CB077}" type="slidenum">
              <a:rPr lang="en-US" smtClean="0"/>
              <a:t>17</a:t>
            </a:fld>
            <a:endParaRPr lang="en-US" dirty="0"/>
          </a:p>
        </p:txBody>
      </p:sp>
    </p:spTree>
    <p:extLst>
      <p:ext uri="{BB962C8B-B14F-4D97-AF65-F5344CB8AC3E}">
        <p14:creationId xmlns:p14="http://schemas.microsoft.com/office/powerpoint/2010/main" val="2922255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3EB713-A33A-41CC-ABF3-9226464CB077}" type="slidenum">
              <a:rPr lang="en-US" smtClean="0"/>
              <a:t>2</a:t>
            </a:fld>
            <a:endParaRPr lang="en-US" dirty="0"/>
          </a:p>
        </p:txBody>
      </p:sp>
    </p:spTree>
    <p:extLst>
      <p:ext uri="{BB962C8B-B14F-4D97-AF65-F5344CB8AC3E}">
        <p14:creationId xmlns:p14="http://schemas.microsoft.com/office/powerpoint/2010/main" val="2688773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3EB713-A33A-41CC-ABF3-9226464CB077}" type="slidenum">
              <a:rPr lang="en-US" smtClean="0"/>
              <a:t>3</a:t>
            </a:fld>
            <a:endParaRPr lang="en-US" dirty="0"/>
          </a:p>
        </p:txBody>
      </p:sp>
    </p:spTree>
    <p:extLst>
      <p:ext uri="{BB962C8B-B14F-4D97-AF65-F5344CB8AC3E}">
        <p14:creationId xmlns:p14="http://schemas.microsoft.com/office/powerpoint/2010/main" val="3864804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3EB713-A33A-41CC-ABF3-9226464CB077}" type="slidenum">
              <a:rPr lang="en-US" smtClean="0"/>
              <a:t>4</a:t>
            </a:fld>
            <a:endParaRPr lang="en-US" dirty="0"/>
          </a:p>
        </p:txBody>
      </p:sp>
    </p:spTree>
    <p:extLst>
      <p:ext uri="{BB962C8B-B14F-4D97-AF65-F5344CB8AC3E}">
        <p14:creationId xmlns:p14="http://schemas.microsoft.com/office/powerpoint/2010/main" val="3799830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3EB713-A33A-41CC-ABF3-9226464CB077}" type="slidenum">
              <a:rPr lang="en-US" smtClean="0"/>
              <a:t>5</a:t>
            </a:fld>
            <a:endParaRPr lang="en-US" dirty="0"/>
          </a:p>
        </p:txBody>
      </p:sp>
    </p:spTree>
    <p:extLst>
      <p:ext uri="{BB962C8B-B14F-4D97-AF65-F5344CB8AC3E}">
        <p14:creationId xmlns:p14="http://schemas.microsoft.com/office/powerpoint/2010/main" val="24574701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3EB713-A33A-41CC-ABF3-9226464CB077}" type="slidenum">
              <a:rPr lang="en-US" smtClean="0"/>
              <a:t>6</a:t>
            </a:fld>
            <a:endParaRPr lang="en-US" dirty="0"/>
          </a:p>
        </p:txBody>
      </p:sp>
    </p:spTree>
    <p:extLst>
      <p:ext uri="{BB962C8B-B14F-4D97-AF65-F5344CB8AC3E}">
        <p14:creationId xmlns:p14="http://schemas.microsoft.com/office/powerpoint/2010/main" val="34132278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3EB713-A33A-41CC-ABF3-9226464CB077}" type="slidenum">
              <a:rPr lang="en-US" smtClean="0"/>
              <a:t>7</a:t>
            </a:fld>
            <a:endParaRPr lang="en-US" dirty="0"/>
          </a:p>
        </p:txBody>
      </p:sp>
    </p:spTree>
    <p:extLst>
      <p:ext uri="{BB962C8B-B14F-4D97-AF65-F5344CB8AC3E}">
        <p14:creationId xmlns:p14="http://schemas.microsoft.com/office/powerpoint/2010/main" val="31254385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3EB713-A33A-41CC-ABF3-9226464CB077}" type="slidenum">
              <a:rPr lang="en-US" smtClean="0"/>
              <a:t>8</a:t>
            </a:fld>
            <a:endParaRPr lang="en-US" dirty="0"/>
          </a:p>
        </p:txBody>
      </p:sp>
    </p:spTree>
    <p:extLst>
      <p:ext uri="{BB962C8B-B14F-4D97-AF65-F5344CB8AC3E}">
        <p14:creationId xmlns:p14="http://schemas.microsoft.com/office/powerpoint/2010/main" val="15037562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5B3EB713-A33A-41CC-ABF3-9226464CB077}" type="slidenum">
              <a:rPr lang="en-US"/>
              <a:t>9</a:t>
            </a:fld>
            <a:endParaRPr lang="en-US" dirty="0"/>
          </a:p>
        </p:txBody>
      </p:sp>
    </p:spTree>
    <p:extLst>
      <p:ext uri="{BB962C8B-B14F-4D97-AF65-F5344CB8AC3E}">
        <p14:creationId xmlns:p14="http://schemas.microsoft.com/office/powerpoint/2010/main" val="2281187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AD347D-5ACD-4C99-B74B-A9C85AD731AF}" type="datetimeFigureOut">
              <a:rPr lang="en-US" dirty="0"/>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6494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503628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5994268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4506481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41465578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11/15/2023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1604241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11/15/2023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3474413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09A250-FF31-4206-8172-F9D3106AACB1}" type="datetimeFigureOut">
              <a:rPr lang="en-US" dirty="0"/>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6737898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09A250-FF31-4206-8172-F9D3106AACB1}" type="datetimeFigureOut">
              <a:rPr lang="en-US" dirty="0"/>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089561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09A250-FF31-4206-8172-F9D3106AACB1}" type="datetimeFigureOut">
              <a:rPr lang="en-US" dirty="0"/>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151283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883598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509A250-FF31-4206-8172-F9D3106AACB1}" type="datetimeFigureOut">
              <a:rPr lang="en-US" dirty="0"/>
              <a:t>11/15/2023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477641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509A250-FF31-4206-8172-F9D3106AACB1}" type="datetimeFigureOut">
              <a:rPr lang="en-US" dirty="0"/>
              <a:t>11/15/2023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709012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Date Placeholder 2"/>
          <p:cNvSpPr>
            <a:spLocks noGrp="1"/>
          </p:cNvSpPr>
          <p:nvPr>
            <p:ph type="dt" sz="half" idx="10"/>
          </p:nvPr>
        </p:nvSpPr>
        <p:spPr/>
        <p:txBody>
          <a:bodyPr/>
          <a:lstStyle/>
          <a:p>
            <a:fld id="{4509A250-FF31-4206-8172-F9D3106AACB1}" type="datetimeFigureOut">
              <a:rPr lang="en-US" dirty="0"/>
              <a:t>11/15/2023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255821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11/15/2023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162310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11/15/2023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645217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064769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11/15/2023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extLst>
      <p:ext uri="{BB962C8B-B14F-4D97-AF65-F5344CB8AC3E}">
        <p14:creationId xmlns:p14="http://schemas.microsoft.com/office/powerpoint/2010/main" val="3376858591"/>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 id="2147483761"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pccyfs.org/enhancing-county-and-provider-contract-discussion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mailto:HbgOffice@pccyfs.org" TargetMode="External"/><Relationship Id="rId4" Type="http://schemas.openxmlformats.org/officeDocument/2006/relationships/hyperlink" Target="mailto:bbornman@pacounties.org"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1.xml"/><Relationship Id="rId3" Type="http://schemas.openxmlformats.org/officeDocument/2006/relationships/image" Target="../media/image1.jpeg"/><Relationship Id="rId7" Type="http://schemas.openxmlformats.org/officeDocument/2006/relationships/image" Target="../media/image5.png"/><Relationship Id="rId12"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image" Target="../media/image4.png"/><Relationship Id="rId11" Type="http://schemas.openxmlformats.org/officeDocument/2006/relationships/diagramColors" Target="../diagrams/colors1.xml"/><Relationship Id="rId5" Type="http://schemas.openxmlformats.org/officeDocument/2006/relationships/image" Target="../media/image3.png"/><Relationship Id="rId10" Type="http://schemas.openxmlformats.org/officeDocument/2006/relationships/diagramQuickStyle" Target="../diagrams/quickStyle1.xml"/><Relationship Id="rId4" Type="http://schemas.openxmlformats.org/officeDocument/2006/relationships/image" Target="../media/image2.png"/><Relationship Id="rId9"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74C64-D2A3-C34A-88D2-65AF07113B30}"/>
              </a:ext>
            </a:extLst>
          </p:cNvPr>
          <p:cNvSpPr>
            <a:spLocks noGrp="1"/>
          </p:cNvSpPr>
          <p:nvPr>
            <p:ph type="ctrTitle"/>
          </p:nvPr>
        </p:nvSpPr>
        <p:spPr/>
        <p:txBody>
          <a:bodyPr>
            <a:normAutofit fontScale="90000"/>
          </a:bodyPr>
          <a:lstStyle/>
          <a:p>
            <a:pPr algn="ctr"/>
            <a:r>
              <a:rPr lang="en-US" dirty="0"/>
              <a:t>Enhancing County and Provider Contract Discussions</a:t>
            </a:r>
          </a:p>
        </p:txBody>
      </p:sp>
      <p:sp>
        <p:nvSpPr>
          <p:cNvPr id="3" name="Subtitle 2">
            <a:extLst>
              <a:ext uri="{FF2B5EF4-FFF2-40B4-BE49-F238E27FC236}">
                <a16:creationId xmlns:a16="http://schemas.microsoft.com/office/drawing/2014/main" id="{08B0C10B-FACD-B641-BB6C-9C52F02871A3}"/>
              </a:ext>
            </a:extLst>
          </p:cNvPr>
          <p:cNvSpPr>
            <a:spLocks noGrp="1"/>
          </p:cNvSpPr>
          <p:nvPr>
            <p:ph type="subTitle" idx="1"/>
          </p:nvPr>
        </p:nvSpPr>
        <p:spPr>
          <a:xfrm>
            <a:off x="1154955" y="4777381"/>
            <a:ext cx="8825658" cy="531467"/>
          </a:xfrm>
        </p:spPr>
        <p:txBody>
          <a:bodyPr/>
          <a:lstStyle/>
          <a:p>
            <a:pPr algn="ctr"/>
            <a:r>
              <a:rPr lang="en-US" dirty="0"/>
              <a:t>November 15, 2023 </a:t>
            </a:r>
          </a:p>
        </p:txBody>
      </p:sp>
      <p:sp>
        <p:nvSpPr>
          <p:cNvPr id="4" name="TextBox 3">
            <a:extLst>
              <a:ext uri="{FF2B5EF4-FFF2-40B4-BE49-F238E27FC236}">
                <a16:creationId xmlns:a16="http://schemas.microsoft.com/office/drawing/2014/main" id="{5F6C84CB-3094-4D34-959D-E629E979DCC9}"/>
              </a:ext>
            </a:extLst>
          </p:cNvPr>
          <p:cNvSpPr txBox="1"/>
          <p:nvPr/>
        </p:nvSpPr>
        <p:spPr>
          <a:xfrm>
            <a:off x="5640404" y="2964581"/>
            <a:ext cx="914400" cy="91440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325307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F31B3-0348-424C-8307-5BB2997E9A43}"/>
              </a:ext>
            </a:extLst>
          </p:cNvPr>
          <p:cNvSpPr>
            <a:spLocks noGrp="1"/>
          </p:cNvSpPr>
          <p:nvPr>
            <p:ph type="title"/>
          </p:nvPr>
        </p:nvSpPr>
        <p:spPr/>
        <p:txBody>
          <a:bodyPr/>
          <a:lstStyle/>
          <a:p>
            <a:r>
              <a:rPr lang="en-US" b="1" dirty="0">
                <a:solidFill>
                  <a:schemeClr val="tx1"/>
                </a:solidFill>
              </a:rPr>
              <a:t>Benefits and Enhancements to  Process Identified Since 2020</a:t>
            </a:r>
            <a:br>
              <a:rPr lang="en-US" b="1" dirty="0">
                <a:solidFill>
                  <a:schemeClr val="tx1"/>
                </a:solidFill>
              </a:rPr>
            </a:br>
            <a:endParaRPr lang="en-US" dirty="0">
              <a:ea typeface="+mj-lt"/>
              <a:cs typeface="+mj-lt"/>
            </a:endParaRPr>
          </a:p>
          <a:p>
            <a:endParaRPr lang="en-US" b="1" dirty="0">
              <a:solidFill>
                <a:schemeClr val="accent1"/>
              </a:solidFill>
            </a:endParaRPr>
          </a:p>
        </p:txBody>
      </p:sp>
      <p:sp>
        <p:nvSpPr>
          <p:cNvPr id="3" name="Content Placeholder 2">
            <a:extLst>
              <a:ext uri="{FF2B5EF4-FFF2-40B4-BE49-F238E27FC236}">
                <a16:creationId xmlns:a16="http://schemas.microsoft.com/office/drawing/2014/main" id="{95D130A3-4E1F-4534-9B18-459307F9BE36}"/>
              </a:ext>
            </a:extLst>
          </p:cNvPr>
          <p:cNvSpPr>
            <a:spLocks noGrp="1"/>
          </p:cNvSpPr>
          <p:nvPr>
            <p:ph idx="1"/>
          </p:nvPr>
        </p:nvSpPr>
        <p:spPr>
          <a:xfrm>
            <a:off x="1103312" y="1594479"/>
            <a:ext cx="8946541" cy="4653920"/>
          </a:xfrm>
        </p:spPr>
        <p:txBody>
          <a:bodyPr vert="horz" lIns="91440" tIns="45720" rIns="91440" bIns="45720" rtlCol="0" anchor="t">
            <a:normAutofit/>
          </a:bodyPr>
          <a:lstStyle/>
          <a:p>
            <a:pPr>
              <a:lnSpc>
                <a:spcPct val="90000"/>
              </a:lnSpc>
            </a:pPr>
            <a:endParaRPr lang="en-US" dirty="0">
              <a:ea typeface="+mj-lt"/>
              <a:cs typeface="+mj-lt"/>
            </a:endParaRPr>
          </a:p>
          <a:p>
            <a:pPr>
              <a:lnSpc>
                <a:spcPct val="90000"/>
              </a:lnSpc>
            </a:pPr>
            <a:r>
              <a:rPr lang="en-US" dirty="0"/>
              <a:t>Counties requests through NBP&amp;B received increases based on additional justification submitted by providers.</a:t>
            </a:r>
          </a:p>
          <a:p>
            <a:pPr>
              <a:lnSpc>
                <a:spcPct val="90000"/>
              </a:lnSpc>
            </a:pPr>
            <a:r>
              <a:rPr lang="en-US" dirty="0"/>
              <a:t>Decreased request for counties to submit additional documentation during NBP&amp;B process to support increase in NBP&amp;B. </a:t>
            </a:r>
          </a:p>
          <a:p>
            <a:pPr>
              <a:lnSpc>
                <a:spcPct val="90000"/>
              </a:lnSpc>
            </a:pPr>
            <a:r>
              <a:rPr lang="en-US" dirty="0"/>
              <a:t>Providers were granted increases requested.</a:t>
            </a:r>
          </a:p>
          <a:p>
            <a:pPr>
              <a:lnSpc>
                <a:spcPct val="90000"/>
              </a:lnSpc>
            </a:pPr>
            <a:r>
              <a:rPr lang="en-US" dirty="0"/>
              <a:t>Providers were able to enhance technical needs to accommodate challenges created by the pandemic.</a:t>
            </a:r>
          </a:p>
          <a:p>
            <a:pPr>
              <a:lnSpc>
                <a:spcPct val="90000"/>
              </a:lnSpc>
            </a:pPr>
            <a:r>
              <a:rPr lang="en-US" dirty="0"/>
              <a:t>Providers were able to increase starting and current wages for employees.</a:t>
            </a:r>
          </a:p>
          <a:p>
            <a:pPr>
              <a:lnSpc>
                <a:spcPct val="90000"/>
              </a:lnSpc>
            </a:pPr>
            <a:r>
              <a:rPr lang="en-US" dirty="0"/>
              <a:t>Increased utilization of the Provider Request for NBP&amp;B inclusion tool.</a:t>
            </a:r>
          </a:p>
          <a:p>
            <a:endParaRPr lang="en-US" dirty="0"/>
          </a:p>
          <a:p>
            <a:pPr>
              <a:lnSpc>
                <a:spcPct val="90000"/>
              </a:lnSpc>
            </a:pPr>
            <a:endParaRPr lang="en-US" dirty="0">
              <a:ea typeface="+mj-lt"/>
              <a:cs typeface="+mj-lt"/>
            </a:endParaRPr>
          </a:p>
          <a:p>
            <a:pPr marL="0" indent="0">
              <a:lnSpc>
                <a:spcPct val="90000"/>
              </a:lnSpc>
              <a:buNone/>
            </a:pPr>
            <a:endParaRPr lang="en-US" dirty="0"/>
          </a:p>
          <a:p>
            <a:pPr marL="0" indent="0">
              <a:buNone/>
            </a:pPr>
            <a:endParaRPr lang="en-US" dirty="0"/>
          </a:p>
        </p:txBody>
      </p:sp>
    </p:spTree>
    <p:extLst>
      <p:ext uri="{BB962C8B-B14F-4D97-AF65-F5344CB8AC3E}">
        <p14:creationId xmlns:p14="http://schemas.microsoft.com/office/powerpoint/2010/main" val="2176768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F31B3-0348-424C-8307-5BB2997E9A43}"/>
              </a:ext>
            </a:extLst>
          </p:cNvPr>
          <p:cNvSpPr>
            <a:spLocks noGrp="1"/>
          </p:cNvSpPr>
          <p:nvPr>
            <p:ph type="title"/>
          </p:nvPr>
        </p:nvSpPr>
        <p:spPr/>
        <p:txBody>
          <a:bodyPr/>
          <a:lstStyle/>
          <a:p>
            <a:r>
              <a:rPr lang="en-US" b="1" dirty="0">
                <a:solidFill>
                  <a:schemeClr val="tx1"/>
                </a:solidFill>
              </a:rPr>
              <a:t>Benefits and Enhancements to  Process Identified Since 2020</a:t>
            </a:r>
            <a:br>
              <a:rPr lang="en-US" b="1" dirty="0">
                <a:solidFill>
                  <a:schemeClr val="tx1"/>
                </a:solidFill>
              </a:rPr>
            </a:br>
            <a:endParaRPr lang="en-US" dirty="0">
              <a:ea typeface="+mj-lt"/>
              <a:cs typeface="+mj-lt"/>
            </a:endParaRPr>
          </a:p>
          <a:p>
            <a:endParaRPr lang="en-US" b="1" dirty="0">
              <a:solidFill>
                <a:schemeClr val="accent1"/>
              </a:solidFill>
            </a:endParaRPr>
          </a:p>
        </p:txBody>
      </p:sp>
      <p:sp>
        <p:nvSpPr>
          <p:cNvPr id="3" name="Content Placeholder 2">
            <a:extLst>
              <a:ext uri="{FF2B5EF4-FFF2-40B4-BE49-F238E27FC236}">
                <a16:creationId xmlns:a16="http://schemas.microsoft.com/office/drawing/2014/main" id="{95D130A3-4E1F-4534-9B18-459307F9BE36}"/>
              </a:ext>
            </a:extLst>
          </p:cNvPr>
          <p:cNvSpPr>
            <a:spLocks noGrp="1"/>
          </p:cNvSpPr>
          <p:nvPr>
            <p:ph idx="1"/>
          </p:nvPr>
        </p:nvSpPr>
        <p:spPr>
          <a:xfrm>
            <a:off x="1103312" y="1594479"/>
            <a:ext cx="8946541" cy="4653920"/>
          </a:xfrm>
        </p:spPr>
        <p:txBody>
          <a:bodyPr vert="horz" lIns="91440" tIns="45720" rIns="91440" bIns="45720" rtlCol="0" anchor="t">
            <a:normAutofit/>
          </a:bodyPr>
          <a:lstStyle/>
          <a:p>
            <a:pPr>
              <a:lnSpc>
                <a:spcPct val="90000"/>
              </a:lnSpc>
            </a:pPr>
            <a:endParaRPr lang="en-US" dirty="0">
              <a:ea typeface="+mj-lt"/>
              <a:cs typeface="+mj-lt"/>
            </a:endParaRPr>
          </a:p>
          <a:p>
            <a:pPr>
              <a:lnSpc>
                <a:spcPct val="90000"/>
              </a:lnSpc>
            </a:pPr>
            <a:r>
              <a:rPr lang="en-US" dirty="0">
                <a:ea typeface="+mj-lt"/>
                <a:cs typeface="+mj-lt"/>
              </a:rPr>
              <a:t>Providers Placement Services Budget documentation (Act 148/Title IV-E budgets) submission rate increased 32.06% of providers submitting between March 1 – April 15 since FY2020/21.</a:t>
            </a:r>
          </a:p>
          <a:p>
            <a:pPr>
              <a:lnSpc>
                <a:spcPct val="90000"/>
              </a:lnSpc>
            </a:pPr>
            <a:r>
              <a:rPr lang="en-US" dirty="0"/>
              <a:t>The timeframe of Budget documentation from initial submission to the Quality Assurance review phase decreased by 13.38% since FY2020/21. </a:t>
            </a:r>
          </a:p>
          <a:p>
            <a:pPr>
              <a:lnSpc>
                <a:spcPct val="90000"/>
              </a:lnSpc>
            </a:pPr>
            <a:r>
              <a:rPr lang="en-US" dirty="0">
                <a:ea typeface="+mj-lt"/>
                <a:cs typeface="+mj-lt"/>
              </a:rPr>
              <a:t>Timeframe of Budget documentation completed within required timeframe has maintained a 90% average.</a:t>
            </a:r>
          </a:p>
          <a:p>
            <a:pPr>
              <a:lnSpc>
                <a:spcPct val="90000"/>
              </a:lnSpc>
            </a:pPr>
            <a:r>
              <a:rPr lang="en-US" dirty="0">
                <a:ea typeface="+mj-lt"/>
                <a:cs typeface="+mj-lt"/>
              </a:rPr>
              <a:t>PA Statewide Standardized Time Study process  was implemented January 2021. The process assists providers </a:t>
            </a:r>
            <a:r>
              <a:rPr lang="en-US" dirty="0"/>
              <a:t>report staff job category percentages for the next budget reporting period more accurately. </a:t>
            </a:r>
            <a:endParaRPr lang="en-US" dirty="0">
              <a:ea typeface="+mj-lt"/>
              <a:cs typeface="+mj-lt"/>
            </a:endParaRPr>
          </a:p>
          <a:p>
            <a:pPr marL="0" indent="0">
              <a:lnSpc>
                <a:spcPct val="90000"/>
              </a:lnSpc>
              <a:buNone/>
            </a:pPr>
            <a:endParaRPr lang="en-US" dirty="0"/>
          </a:p>
          <a:p>
            <a:pPr marL="0" indent="0">
              <a:buNone/>
            </a:pPr>
            <a:endParaRPr lang="en-US" dirty="0"/>
          </a:p>
        </p:txBody>
      </p:sp>
    </p:spTree>
    <p:extLst>
      <p:ext uri="{BB962C8B-B14F-4D97-AF65-F5344CB8AC3E}">
        <p14:creationId xmlns:p14="http://schemas.microsoft.com/office/powerpoint/2010/main" val="2499610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049C0-4BE9-6144-8A98-BBE31A4F8DF7}"/>
              </a:ext>
            </a:extLst>
          </p:cNvPr>
          <p:cNvSpPr>
            <a:spLocks noGrp="1"/>
          </p:cNvSpPr>
          <p:nvPr>
            <p:ph type="title"/>
          </p:nvPr>
        </p:nvSpPr>
        <p:spPr>
          <a:xfrm>
            <a:off x="648930" y="629266"/>
            <a:ext cx="3322912" cy="1641987"/>
          </a:xfrm>
        </p:spPr>
        <p:txBody>
          <a:bodyPr>
            <a:normAutofit/>
          </a:bodyPr>
          <a:lstStyle/>
          <a:p>
            <a:pPr>
              <a:lnSpc>
                <a:spcPct val="90000"/>
              </a:lnSpc>
            </a:pPr>
            <a:r>
              <a:rPr lang="en-US" sz="3300" b="1" dirty="0"/>
              <a:t>Enhancements to Process Continued</a:t>
            </a:r>
          </a:p>
        </p:txBody>
      </p:sp>
      <p:pic>
        <p:nvPicPr>
          <p:cNvPr id="5" name="Picture 4" descr="Table&#10;&#10;Description automatically generated">
            <a:extLst>
              <a:ext uri="{FF2B5EF4-FFF2-40B4-BE49-F238E27FC236}">
                <a16:creationId xmlns:a16="http://schemas.microsoft.com/office/drawing/2014/main" id="{782449A7-4696-CFCD-6D41-692F87936246}"/>
              </a:ext>
            </a:extLst>
          </p:cNvPr>
          <p:cNvPicPr>
            <a:picLocks noChangeAspect="1"/>
          </p:cNvPicPr>
          <p:nvPr/>
        </p:nvPicPr>
        <p:blipFill rotWithShape="1">
          <a:blip r:embed="rId4"/>
          <a:srcRect r="32764"/>
          <a:stretch/>
        </p:blipFill>
        <p:spPr>
          <a:xfrm>
            <a:off x="4619544" y="609601"/>
            <a:ext cx="6924756" cy="5638797"/>
          </a:xfrm>
          <a:prstGeom prst="rect">
            <a:avLst/>
          </a:prstGeom>
          <a:effectLst>
            <a:outerShdw blurRad="50800" dist="38100" dir="5400000" algn="t" rotWithShape="0">
              <a:prstClr val="black">
                <a:alpha val="43000"/>
              </a:prstClr>
            </a:outerShdw>
          </a:effectLst>
        </p:spPr>
      </p:pic>
      <p:sp>
        <p:nvSpPr>
          <p:cNvPr id="13" name="Rectangle 12">
            <a:extLst>
              <a:ext uri="{FF2B5EF4-FFF2-40B4-BE49-F238E27FC236}">
                <a16:creationId xmlns:a16="http://schemas.microsoft.com/office/drawing/2014/main" id="{A93A089E-0A16-452C-B341-0F769780D2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D27DE9E0-B7F0-F84B-81DD-87A9CA33D876}"/>
              </a:ext>
            </a:extLst>
          </p:cNvPr>
          <p:cNvSpPr>
            <a:spLocks noGrp="1"/>
          </p:cNvSpPr>
          <p:nvPr>
            <p:ph idx="1"/>
          </p:nvPr>
        </p:nvSpPr>
        <p:spPr>
          <a:xfrm>
            <a:off x="647701" y="2438401"/>
            <a:ext cx="3324141" cy="3809998"/>
          </a:xfrm>
        </p:spPr>
        <p:txBody>
          <a:bodyPr vert="horz" lIns="91440" tIns="45720" rIns="91440" bIns="45720" rtlCol="0">
            <a:normAutofit fontScale="92500" lnSpcReduction="20000"/>
          </a:bodyPr>
          <a:lstStyle/>
          <a:p>
            <a:r>
              <a:rPr lang="en-US" dirty="0"/>
              <a:t>Provider NBP&amp;B Budget Tool was created.</a:t>
            </a:r>
          </a:p>
          <a:p>
            <a:r>
              <a:rPr lang="en-US" dirty="0"/>
              <a:t>The Budget Tool is accepted by OCYF as an attachment to the NBP&amp;B to support the county's justification.</a:t>
            </a:r>
          </a:p>
          <a:p>
            <a:r>
              <a:rPr lang="en-US" dirty="0"/>
              <a:t>The Budget Tool incorporates Community-Based Services.</a:t>
            </a:r>
          </a:p>
          <a:p>
            <a:r>
              <a:rPr lang="en-US" dirty="0"/>
              <a:t>A detailed training is available to identify tool utilization.</a:t>
            </a:r>
          </a:p>
          <a:p>
            <a:pPr marL="0" indent="0">
              <a:buNone/>
            </a:pPr>
            <a:endParaRPr lang="en-US" dirty="0"/>
          </a:p>
          <a:p>
            <a:endParaRPr lang="en-US" dirty="0"/>
          </a:p>
        </p:txBody>
      </p:sp>
    </p:spTree>
    <p:extLst>
      <p:ext uri="{BB962C8B-B14F-4D97-AF65-F5344CB8AC3E}">
        <p14:creationId xmlns:p14="http://schemas.microsoft.com/office/powerpoint/2010/main" val="4255556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604E0B1-6762-4B99-A6A5-42ED8E20D6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dirty="0"/>
          </a:p>
        </p:txBody>
      </p:sp>
      <p:sp>
        <p:nvSpPr>
          <p:cNvPr id="12" name="Freeform 7">
            <a:extLst>
              <a:ext uri="{FF2B5EF4-FFF2-40B4-BE49-F238E27FC236}">
                <a16:creationId xmlns:a16="http://schemas.microsoft.com/office/drawing/2014/main" id="{6D86F5FF-DE1B-4BAB-A7BE-6F39F5DD9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92E049C0-4BE9-6144-8A98-BBE31A4F8DF7}"/>
              </a:ext>
            </a:extLst>
          </p:cNvPr>
          <p:cNvSpPr>
            <a:spLocks noGrp="1"/>
          </p:cNvSpPr>
          <p:nvPr>
            <p:ph type="title"/>
          </p:nvPr>
        </p:nvSpPr>
        <p:spPr>
          <a:xfrm>
            <a:off x="648930" y="629267"/>
            <a:ext cx="9252154" cy="1016654"/>
          </a:xfrm>
        </p:spPr>
        <p:txBody>
          <a:bodyPr>
            <a:normAutofit/>
          </a:bodyPr>
          <a:lstStyle/>
          <a:p>
            <a:r>
              <a:rPr lang="en-US" b="1" dirty="0">
                <a:solidFill>
                  <a:schemeClr val="bg1"/>
                </a:solidFill>
              </a:rPr>
              <a:t>Healthy Child Welfare System</a:t>
            </a:r>
          </a:p>
        </p:txBody>
      </p:sp>
      <p:sp>
        <p:nvSpPr>
          <p:cNvPr id="14" name="Rectangle 13">
            <a:extLst>
              <a:ext uri="{FF2B5EF4-FFF2-40B4-BE49-F238E27FC236}">
                <a16:creationId xmlns:a16="http://schemas.microsoft.com/office/drawing/2014/main" id="{736AD705-9544-45E1-B278-8D99F718B8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Freeform: Shape 15">
            <a:extLst>
              <a:ext uri="{FF2B5EF4-FFF2-40B4-BE49-F238E27FC236}">
                <a16:creationId xmlns:a16="http://schemas.microsoft.com/office/drawing/2014/main" id="{8DFFC5B7-4963-4902-8A90-EFF5766892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8" cy="5095933"/>
          </a:xfrm>
          <a:custGeom>
            <a:avLst/>
            <a:gdLst>
              <a:gd name="connsiteX0" fmla="*/ 1 w 12192418"/>
              <a:gd name="connsiteY0" fmla="*/ 0 h 5095933"/>
              <a:gd name="connsiteX1" fmla="*/ 71932 w 12192418"/>
              <a:gd name="connsiteY1" fmla="*/ 12261 h 5095933"/>
              <a:gd name="connsiteX2" fmla="*/ 282849 w 12192418"/>
              <a:gd name="connsiteY2" fmla="*/ 48343 h 5095933"/>
              <a:gd name="connsiteX3" fmla="*/ 436464 w 12192418"/>
              <a:gd name="connsiteY3" fmla="*/ 73565 h 5095933"/>
              <a:gd name="connsiteX4" fmla="*/ 619339 w 12192418"/>
              <a:gd name="connsiteY4" fmla="*/ 100188 h 5095933"/>
              <a:gd name="connsiteX5" fmla="*/ 836351 w 12192418"/>
              <a:gd name="connsiteY5" fmla="*/ 132066 h 5095933"/>
              <a:gd name="connsiteX6" fmla="*/ 1076528 w 12192418"/>
              <a:gd name="connsiteY6" fmla="*/ 165696 h 5095933"/>
              <a:gd name="connsiteX7" fmla="*/ 1347184 w 12192418"/>
              <a:gd name="connsiteY7" fmla="*/ 201077 h 5095933"/>
              <a:gd name="connsiteX8" fmla="*/ 1642223 w 12192418"/>
              <a:gd name="connsiteY8" fmla="*/ 238560 h 5095933"/>
              <a:gd name="connsiteX9" fmla="*/ 1962864 w 12192418"/>
              <a:gd name="connsiteY9" fmla="*/ 276043 h 5095933"/>
              <a:gd name="connsiteX10" fmla="*/ 2304232 w 12192418"/>
              <a:gd name="connsiteY10" fmla="*/ 314227 h 5095933"/>
              <a:gd name="connsiteX11" fmla="*/ 2672421 w 12192418"/>
              <a:gd name="connsiteY11" fmla="*/ 349608 h 5095933"/>
              <a:gd name="connsiteX12" fmla="*/ 3057678 w 12192418"/>
              <a:gd name="connsiteY12" fmla="*/ 383588 h 5095933"/>
              <a:gd name="connsiteX13" fmla="*/ 3464881 w 12192418"/>
              <a:gd name="connsiteY13" fmla="*/ 414415 h 5095933"/>
              <a:gd name="connsiteX14" fmla="*/ 3889152 w 12192418"/>
              <a:gd name="connsiteY14" fmla="*/ 443841 h 5095933"/>
              <a:gd name="connsiteX15" fmla="*/ 4331710 w 12192418"/>
              <a:gd name="connsiteY15" fmla="*/ 471515 h 5095933"/>
              <a:gd name="connsiteX16" fmla="*/ 4558476 w 12192418"/>
              <a:gd name="connsiteY16" fmla="*/ 481324 h 5095933"/>
              <a:gd name="connsiteX17" fmla="*/ 4790118 w 12192418"/>
              <a:gd name="connsiteY17" fmla="*/ 492183 h 5095933"/>
              <a:gd name="connsiteX18" fmla="*/ 5025418 w 12192418"/>
              <a:gd name="connsiteY18" fmla="*/ 502342 h 5095933"/>
              <a:gd name="connsiteX19" fmla="*/ 5261937 w 12192418"/>
              <a:gd name="connsiteY19" fmla="*/ 508998 h 5095933"/>
              <a:gd name="connsiteX20" fmla="*/ 5503332 w 12192418"/>
              <a:gd name="connsiteY20" fmla="*/ 514953 h 5095933"/>
              <a:gd name="connsiteX21" fmla="*/ 5747167 w 12192418"/>
              <a:gd name="connsiteY21" fmla="*/ 521259 h 5095933"/>
              <a:gd name="connsiteX22" fmla="*/ 5995877 w 12192418"/>
              <a:gd name="connsiteY22" fmla="*/ 525463 h 5095933"/>
              <a:gd name="connsiteX23" fmla="*/ 6247026 w 12192418"/>
              <a:gd name="connsiteY23" fmla="*/ 525463 h 5095933"/>
              <a:gd name="connsiteX24" fmla="*/ 6500613 w 12192418"/>
              <a:gd name="connsiteY24" fmla="*/ 527565 h 5095933"/>
              <a:gd name="connsiteX25" fmla="*/ 6756639 w 12192418"/>
              <a:gd name="connsiteY25" fmla="*/ 525463 h 5095933"/>
              <a:gd name="connsiteX26" fmla="*/ 7016322 w 12192418"/>
              <a:gd name="connsiteY26" fmla="*/ 521259 h 5095933"/>
              <a:gd name="connsiteX27" fmla="*/ 7276005 w 12192418"/>
              <a:gd name="connsiteY27" fmla="*/ 517406 h 5095933"/>
              <a:gd name="connsiteX28" fmla="*/ 7539345 w 12192418"/>
              <a:gd name="connsiteY28" fmla="*/ 508998 h 5095933"/>
              <a:gd name="connsiteX29" fmla="*/ 7805124 w 12192418"/>
              <a:gd name="connsiteY29" fmla="*/ 500241 h 5095933"/>
              <a:gd name="connsiteX30" fmla="*/ 8070903 w 12192418"/>
              <a:gd name="connsiteY30" fmla="*/ 490082 h 5095933"/>
              <a:gd name="connsiteX31" fmla="*/ 8339121 w 12192418"/>
              <a:gd name="connsiteY31" fmla="*/ 475719 h 5095933"/>
              <a:gd name="connsiteX32" fmla="*/ 8609776 w 12192418"/>
              <a:gd name="connsiteY32" fmla="*/ 458554 h 5095933"/>
              <a:gd name="connsiteX33" fmla="*/ 8881651 w 12192418"/>
              <a:gd name="connsiteY33" fmla="*/ 442089 h 5095933"/>
              <a:gd name="connsiteX34" fmla="*/ 9153526 w 12192418"/>
              <a:gd name="connsiteY34" fmla="*/ 421071 h 5095933"/>
              <a:gd name="connsiteX35" fmla="*/ 9429058 w 12192418"/>
              <a:gd name="connsiteY35" fmla="*/ 395849 h 5095933"/>
              <a:gd name="connsiteX36" fmla="*/ 9700933 w 12192418"/>
              <a:gd name="connsiteY36" fmla="*/ 370626 h 5095933"/>
              <a:gd name="connsiteX37" fmla="*/ 9977684 w 12192418"/>
              <a:gd name="connsiteY37" fmla="*/ 341551 h 5095933"/>
              <a:gd name="connsiteX38" fmla="*/ 10255655 w 12192418"/>
              <a:gd name="connsiteY38" fmla="*/ 309673 h 5095933"/>
              <a:gd name="connsiteX39" fmla="*/ 10529968 w 12192418"/>
              <a:gd name="connsiteY39" fmla="*/ 276043 h 5095933"/>
              <a:gd name="connsiteX40" fmla="*/ 10807939 w 12192418"/>
              <a:gd name="connsiteY40" fmla="*/ 236809 h 5095933"/>
              <a:gd name="connsiteX41" fmla="*/ 11084690 w 12192418"/>
              <a:gd name="connsiteY41" fmla="*/ 194772 h 5095933"/>
              <a:gd name="connsiteX42" fmla="*/ 11362661 w 12192418"/>
              <a:gd name="connsiteY42" fmla="*/ 153085 h 5095933"/>
              <a:gd name="connsiteX43" fmla="*/ 11639412 w 12192418"/>
              <a:gd name="connsiteY43" fmla="*/ 104392 h 5095933"/>
              <a:gd name="connsiteX44" fmla="*/ 11914945 w 12192418"/>
              <a:gd name="connsiteY44" fmla="*/ 54648 h 5095933"/>
              <a:gd name="connsiteX45" fmla="*/ 12191696 w 12192418"/>
              <a:gd name="connsiteY45" fmla="*/ 2452 h 5095933"/>
              <a:gd name="connsiteX46" fmla="*/ 12191696 w 12192418"/>
              <a:gd name="connsiteY46" fmla="*/ 2109542 h 5095933"/>
              <a:gd name="connsiteX47" fmla="*/ 12191999 w 12192418"/>
              <a:gd name="connsiteY47" fmla="*/ 2109542 h 5095933"/>
              <a:gd name="connsiteX48" fmla="*/ 12191999 w 12192418"/>
              <a:gd name="connsiteY48" fmla="*/ 2802467 h 5095933"/>
              <a:gd name="connsiteX49" fmla="*/ 12192418 w 12192418"/>
              <a:gd name="connsiteY49" fmla="*/ 2802467 h 5095933"/>
              <a:gd name="connsiteX50" fmla="*/ 12192418 w 12192418"/>
              <a:gd name="connsiteY50" fmla="*/ 5095933 h 5095933"/>
              <a:gd name="connsiteX51" fmla="*/ 1 w 12192418"/>
              <a:gd name="connsiteY51" fmla="*/ 5095933 h 5095933"/>
              <a:gd name="connsiteX52" fmla="*/ 1 w 12192418"/>
              <a:gd name="connsiteY52" fmla="*/ 4074529 h 5095933"/>
              <a:gd name="connsiteX53" fmla="*/ 0 w 12192418"/>
              <a:gd name="connsiteY53" fmla="*/ 4074529 h 5095933"/>
              <a:gd name="connsiteX54" fmla="*/ 0 w 12192418"/>
              <a:gd name="connsiteY54" fmla="*/ 2109542 h 5095933"/>
              <a:gd name="connsiteX55" fmla="*/ 1 w 12192418"/>
              <a:gd name="connsiteY55" fmla="*/ 2109542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418" h="5095933">
                <a:moveTo>
                  <a:pt x="1" y="0"/>
                </a:moveTo>
                <a:lnTo>
                  <a:pt x="71932" y="12261"/>
                </a:lnTo>
                <a:lnTo>
                  <a:pt x="282849" y="48343"/>
                </a:lnTo>
                <a:lnTo>
                  <a:pt x="436464" y="73565"/>
                </a:lnTo>
                <a:lnTo>
                  <a:pt x="619339" y="100188"/>
                </a:lnTo>
                <a:lnTo>
                  <a:pt x="836351" y="132066"/>
                </a:lnTo>
                <a:lnTo>
                  <a:pt x="1076528" y="165696"/>
                </a:lnTo>
                <a:lnTo>
                  <a:pt x="1347184" y="201077"/>
                </a:lnTo>
                <a:lnTo>
                  <a:pt x="1642223" y="238560"/>
                </a:lnTo>
                <a:lnTo>
                  <a:pt x="1962864" y="276043"/>
                </a:lnTo>
                <a:lnTo>
                  <a:pt x="2304232" y="314227"/>
                </a:lnTo>
                <a:lnTo>
                  <a:pt x="2672421" y="349608"/>
                </a:lnTo>
                <a:lnTo>
                  <a:pt x="3057678" y="383588"/>
                </a:lnTo>
                <a:lnTo>
                  <a:pt x="3464881" y="414415"/>
                </a:lnTo>
                <a:lnTo>
                  <a:pt x="3889152" y="443841"/>
                </a:lnTo>
                <a:lnTo>
                  <a:pt x="4331710" y="471515"/>
                </a:lnTo>
                <a:lnTo>
                  <a:pt x="4558476" y="481324"/>
                </a:lnTo>
                <a:lnTo>
                  <a:pt x="4790118" y="492183"/>
                </a:lnTo>
                <a:lnTo>
                  <a:pt x="5025418" y="502342"/>
                </a:lnTo>
                <a:lnTo>
                  <a:pt x="5261937" y="508998"/>
                </a:lnTo>
                <a:lnTo>
                  <a:pt x="5503332" y="514953"/>
                </a:lnTo>
                <a:lnTo>
                  <a:pt x="5747167" y="521259"/>
                </a:lnTo>
                <a:lnTo>
                  <a:pt x="5995877" y="525463"/>
                </a:lnTo>
                <a:lnTo>
                  <a:pt x="6247026" y="525463"/>
                </a:lnTo>
                <a:lnTo>
                  <a:pt x="6500613" y="527565"/>
                </a:lnTo>
                <a:lnTo>
                  <a:pt x="6756639" y="525463"/>
                </a:lnTo>
                <a:lnTo>
                  <a:pt x="7016322" y="521259"/>
                </a:lnTo>
                <a:lnTo>
                  <a:pt x="7276005" y="517406"/>
                </a:lnTo>
                <a:lnTo>
                  <a:pt x="7539345" y="508998"/>
                </a:lnTo>
                <a:lnTo>
                  <a:pt x="7805124" y="500241"/>
                </a:lnTo>
                <a:lnTo>
                  <a:pt x="8070903" y="490082"/>
                </a:lnTo>
                <a:lnTo>
                  <a:pt x="8339121" y="475719"/>
                </a:lnTo>
                <a:lnTo>
                  <a:pt x="8609776" y="458554"/>
                </a:lnTo>
                <a:lnTo>
                  <a:pt x="8881651" y="442089"/>
                </a:lnTo>
                <a:lnTo>
                  <a:pt x="9153526" y="421071"/>
                </a:lnTo>
                <a:lnTo>
                  <a:pt x="9429058" y="395849"/>
                </a:lnTo>
                <a:lnTo>
                  <a:pt x="9700933" y="370626"/>
                </a:lnTo>
                <a:lnTo>
                  <a:pt x="9977684" y="341551"/>
                </a:lnTo>
                <a:lnTo>
                  <a:pt x="10255655" y="309673"/>
                </a:lnTo>
                <a:lnTo>
                  <a:pt x="10529968" y="276043"/>
                </a:lnTo>
                <a:lnTo>
                  <a:pt x="10807939" y="236809"/>
                </a:lnTo>
                <a:lnTo>
                  <a:pt x="11084690" y="194772"/>
                </a:lnTo>
                <a:lnTo>
                  <a:pt x="11362661" y="153085"/>
                </a:lnTo>
                <a:lnTo>
                  <a:pt x="11639412" y="104392"/>
                </a:lnTo>
                <a:lnTo>
                  <a:pt x="11914945" y="54648"/>
                </a:lnTo>
                <a:lnTo>
                  <a:pt x="12191696" y="2452"/>
                </a:lnTo>
                <a:lnTo>
                  <a:pt x="12191696" y="2109542"/>
                </a:lnTo>
                <a:lnTo>
                  <a:pt x="12191999" y="2109542"/>
                </a:lnTo>
                <a:lnTo>
                  <a:pt x="12191999" y="2802467"/>
                </a:lnTo>
                <a:lnTo>
                  <a:pt x="12192418" y="2802467"/>
                </a:lnTo>
                <a:lnTo>
                  <a:pt x="12192418" y="5095933"/>
                </a:lnTo>
                <a:lnTo>
                  <a:pt x="1" y="5095933"/>
                </a:lnTo>
                <a:lnTo>
                  <a:pt x="1" y="4074529"/>
                </a:lnTo>
                <a:lnTo>
                  <a:pt x="0" y="4074529"/>
                </a:lnTo>
                <a:lnTo>
                  <a:pt x="0" y="2109542"/>
                </a:lnTo>
                <a:lnTo>
                  <a:pt x="1" y="2109542"/>
                </a:lnTo>
                <a:close/>
              </a:path>
            </a:pathLst>
          </a:custGeom>
          <a:solidFill>
            <a:schemeClr val="bg1"/>
          </a:solidFill>
          <a:ln>
            <a:noFill/>
          </a:ln>
        </p:spPr>
        <p:txBody>
          <a:bodyPr/>
          <a:lstStyle/>
          <a:p>
            <a:endParaRPr lang="en-US" dirty="0"/>
          </a:p>
        </p:txBody>
      </p:sp>
      <p:graphicFrame>
        <p:nvGraphicFramePr>
          <p:cNvPr id="5" name="Content Placeholder 2">
            <a:extLst>
              <a:ext uri="{FF2B5EF4-FFF2-40B4-BE49-F238E27FC236}">
                <a16:creationId xmlns:a16="http://schemas.microsoft.com/office/drawing/2014/main" id="{9E33A16A-4F54-4F69-8DB1-7E88C5A3D8DD}"/>
              </a:ext>
            </a:extLst>
          </p:cNvPr>
          <p:cNvGraphicFramePr>
            <a:graphicFrameLocks noGrp="1"/>
          </p:cNvGraphicFramePr>
          <p:nvPr>
            <p:ph idx="1"/>
            <p:extLst>
              <p:ext uri="{D42A27DB-BD31-4B8C-83A1-F6EECF244321}">
                <p14:modId xmlns:p14="http://schemas.microsoft.com/office/powerpoint/2010/main" val="4133242001"/>
              </p:ext>
            </p:extLst>
          </p:nvPr>
        </p:nvGraphicFramePr>
        <p:xfrm>
          <a:off x="648930" y="2810256"/>
          <a:ext cx="10895370" cy="34042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53399319"/>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049C0-4BE9-6144-8A98-BBE31A4F8DF7}"/>
              </a:ext>
            </a:extLst>
          </p:cNvPr>
          <p:cNvSpPr>
            <a:spLocks noGrp="1"/>
          </p:cNvSpPr>
          <p:nvPr>
            <p:ph type="title"/>
          </p:nvPr>
        </p:nvSpPr>
        <p:spPr/>
        <p:txBody>
          <a:bodyPr/>
          <a:lstStyle/>
          <a:p>
            <a:r>
              <a:rPr lang="en-US" b="1" dirty="0">
                <a:solidFill>
                  <a:schemeClr val="tx1"/>
                </a:solidFill>
              </a:rPr>
              <a:t>Additional Items to Consider</a:t>
            </a:r>
          </a:p>
        </p:txBody>
      </p:sp>
      <p:sp>
        <p:nvSpPr>
          <p:cNvPr id="3" name="Content Placeholder 2">
            <a:extLst>
              <a:ext uri="{FF2B5EF4-FFF2-40B4-BE49-F238E27FC236}">
                <a16:creationId xmlns:a16="http://schemas.microsoft.com/office/drawing/2014/main" id="{D27DE9E0-B7F0-F84B-81DD-87A9CA33D876}"/>
              </a:ext>
            </a:extLst>
          </p:cNvPr>
          <p:cNvSpPr>
            <a:spLocks noGrp="1"/>
          </p:cNvSpPr>
          <p:nvPr>
            <p:ph idx="1"/>
          </p:nvPr>
        </p:nvSpPr>
        <p:spPr>
          <a:xfrm>
            <a:off x="1103312" y="1160577"/>
            <a:ext cx="7947542" cy="5539006"/>
          </a:xfrm>
        </p:spPr>
        <p:txBody>
          <a:bodyPr vert="horz" lIns="91440" tIns="45720" rIns="91440" bIns="45720" rtlCol="0" anchor="t">
            <a:normAutofit fontScale="92500"/>
          </a:bodyPr>
          <a:lstStyle/>
          <a:p>
            <a:r>
              <a:rPr lang="en-US" sz="2800" dirty="0"/>
              <a:t>As a provider, have you incorporated detailed information to the county to support requests?</a:t>
            </a:r>
          </a:p>
          <a:p>
            <a:r>
              <a:rPr lang="en-US" sz="2800" dirty="0"/>
              <a:t>As a county, are you receiving the detailed information you require?</a:t>
            </a:r>
          </a:p>
          <a:p>
            <a:r>
              <a:rPr lang="en-US" sz="2800" dirty="0"/>
              <a:t>As a county, if  you are not receiving the detailed information, what are the next steps?</a:t>
            </a:r>
          </a:p>
          <a:p>
            <a:r>
              <a:rPr lang="en-US" sz="2800" dirty="0"/>
              <a:t>As a county, was the Provider NBP&amp;B  Budget Tool and/or summary incorporated into the NBP&amp;B?</a:t>
            </a:r>
          </a:p>
          <a:p>
            <a:r>
              <a:rPr lang="en-US" sz="2800" dirty="0"/>
              <a:t>Was your NBP&amp;B request approved by the state? </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491436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049C0-4BE9-6144-8A98-BBE31A4F8DF7}"/>
              </a:ext>
            </a:extLst>
          </p:cNvPr>
          <p:cNvSpPr>
            <a:spLocks noGrp="1"/>
          </p:cNvSpPr>
          <p:nvPr>
            <p:ph type="title"/>
          </p:nvPr>
        </p:nvSpPr>
        <p:spPr/>
        <p:txBody>
          <a:bodyPr/>
          <a:lstStyle/>
          <a:p>
            <a:r>
              <a:rPr lang="en-US" b="1" dirty="0">
                <a:solidFill>
                  <a:schemeClr val="tx1"/>
                </a:solidFill>
              </a:rPr>
              <a:t>Additional Items to Consider</a:t>
            </a:r>
          </a:p>
        </p:txBody>
      </p:sp>
      <p:sp>
        <p:nvSpPr>
          <p:cNvPr id="3" name="Content Placeholder 2">
            <a:extLst>
              <a:ext uri="{FF2B5EF4-FFF2-40B4-BE49-F238E27FC236}">
                <a16:creationId xmlns:a16="http://schemas.microsoft.com/office/drawing/2014/main" id="{D27DE9E0-B7F0-F84B-81DD-87A9CA33D876}"/>
              </a:ext>
            </a:extLst>
          </p:cNvPr>
          <p:cNvSpPr>
            <a:spLocks noGrp="1"/>
          </p:cNvSpPr>
          <p:nvPr>
            <p:ph idx="1"/>
          </p:nvPr>
        </p:nvSpPr>
        <p:spPr>
          <a:xfrm>
            <a:off x="1103312" y="1160577"/>
            <a:ext cx="7947542" cy="5539006"/>
          </a:xfrm>
        </p:spPr>
        <p:txBody>
          <a:bodyPr vert="horz" lIns="91440" tIns="45720" rIns="91440" bIns="45720" rtlCol="0" anchor="t">
            <a:normAutofit lnSpcReduction="10000"/>
          </a:bodyPr>
          <a:lstStyle/>
          <a:p>
            <a:r>
              <a:rPr lang="en-US" sz="2800" dirty="0"/>
              <a:t>What questions do  you have that were not addressed today?</a:t>
            </a:r>
          </a:p>
          <a:p>
            <a:r>
              <a:rPr lang="en-US" sz="2800" dirty="0"/>
              <a:t>Additional resources/trainings and the Provider NBP&amp;B Budget Tool can be accessed </a:t>
            </a:r>
            <a:r>
              <a:rPr lang="en-US" sz="2800" dirty="0">
                <a:solidFill>
                  <a:schemeClr val="accent1">
                    <a:lumMod val="60000"/>
                    <a:lumOff val="40000"/>
                  </a:schemeClr>
                </a:solidFill>
                <a:hlinkClick r:id="rId3">
                  <a:extLst>
                    <a:ext uri="{A12FA001-AC4F-418D-AE19-62706E023703}">
                      <ahyp:hlinkClr xmlns:ahyp="http://schemas.microsoft.com/office/drawing/2018/hyperlinkcolor" val="tx"/>
                    </a:ext>
                  </a:extLst>
                </a:hlinkClick>
              </a:rPr>
              <a:t>here</a:t>
            </a:r>
            <a:r>
              <a:rPr lang="en-US" sz="2800" u="sng" dirty="0">
                <a:solidFill>
                  <a:schemeClr val="accent1">
                    <a:lumMod val="60000"/>
                    <a:lumOff val="40000"/>
                  </a:schemeClr>
                </a:solidFill>
                <a:latin typeface="+mn-lt"/>
                <a:ea typeface="Calibri" panose="020F0502020204030204" pitchFamily="34" charset="0"/>
              </a:rPr>
              <a:t>.</a:t>
            </a:r>
          </a:p>
          <a:p>
            <a:r>
              <a:rPr lang="en-US" sz="2800">
                <a:latin typeface="+mn-lt"/>
              </a:rPr>
              <a:t>Rate </a:t>
            </a:r>
            <a:r>
              <a:rPr lang="en-US" sz="2800" dirty="0">
                <a:latin typeface="+mn-lt"/>
              </a:rPr>
              <a:t>Methodology Task Force Recommendations 2019 can be accessed</a:t>
            </a:r>
            <a:r>
              <a:rPr kumimoji="0" lang="en-US" sz="2800" b="0" i="0" u="none" strike="noStrike" kern="1200" cap="none" spc="0" normalizeH="0" baseline="0" noProof="0" dirty="0">
                <a:ln>
                  <a:noFill/>
                </a:ln>
                <a:solidFill>
                  <a:srgbClr val="ACD433">
                    <a:lumMod val="60000"/>
                    <a:lumOff val="40000"/>
                  </a:srgbClr>
                </a:solidFill>
                <a:effectLst/>
                <a:uLnTx/>
                <a:uFillTx/>
                <a:latin typeface="Century Gothic" panose="020B0502020202020204"/>
                <a:ea typeface="+mj-ea"/>
                <a:cs typeface="+mj-cs"/>
                <a:hlinkClick r:id="rId3">
                  <a:extLst>
                    <a:ext uri="{A12FA001-AC4F-418D-AE19-62706E023703}">
                      <ahyp:hlinkClr xmlns:ahyp="http://schemas.microsoft.com/office/drawing/2018/hyperlinkcolor" val="tx"/>
                    </a:ext>
                  </a:extLst>
                </a:hlinkClick>
              </a:rPr>
              <a:t> here</a:t>
            </a:r>
            <a:r>
              <a:rPr kumimoji="0" lang="en-US" sz="2800" b="0" i="0" u="none" strike="noStrike" kern="1200" cap="none" spc="0" normalizeH="0" baseline="0" noProof="0" dirty="0">
                <a:ln>
                  <a:noFill/>
                </a:ln>
                <a:solidFill>
                  <a:srgbClr val="ACD433">
                    <a:lumMod val="60000"/>
                    <a:lumOff val="40000"/>
                  </a:srgbClr>
                </a:solidFill>
                <a:effectLst/>
                <a:uLnTx/>
                <a:uFillTx/>
                <a:latin typeface="Century Gothic" panose="020B0502020202020204"/>
                <a:ea typeface="+mj-ea"/>
                <a:cs typeface="+mj-cs"/>
              </a:rPr>
              <a:t>.</a:t>
            </a:r>
            <a:r>
              <a:rPr lang="en-US" sz="2800" dirty="0">
                <a:latin typeface="+mn-lt"/>
              </a:rPr>
              <a:t> </a:t>
            </a:r>
          </a:p>
          <a:p>
            <a:r>
              <a:rPr lang="en-US" sz="2800" dirty="0"/>
              <a:t>Additional county questions are to be directed to </a:t>
            </a:r>
            <a:r>
              <a:rPr lang="en-US" sz="2800" dirty="0">
                <a:solidFill>
                  <a:schemeClr val="accent1">
                    <a:lumMod val="60000"/>
                    <a:lumOff val="40000"/>
                  </a:schemeClr>
                </a:solidFill>
                <a:hlinkClick r:id="rId4">
                  <a:extLst>
                    <a:ext uri="{A12FA001-AC4F-418D-AE19-62706E023703}">
                      <ahyp:hlinkClr xmlns:ahyp="http://schemas.microsoft.com/office/drawing/2018/hyperlinkcolor" val="tx"/>
                    </a:ext>
                  </a:extLst>
                </a:hlinkClick>
              </a:rPr>
              <a:t>bbornman@pacounties.org</a:t>
            </a:r>
            <a:r>
              <a:rPr lang="en-US" sz="2800" dirty="0">
                <a:solidFill>
                  <a:schemeClr val="accent1">
                    <a:lumMod val="60000"/>
                    <a:lumOff val="40000"/>
                  </a:schemeClr>
                </a:solidFill>
              </a:rPr>
              <a:t>. </a:t>
            </a:r>
          </a:p>
          <a:p>
            <a:r>
              <a:rPr lang="en-US" sz="2800" dirty="0"/>
              <a:t>Additional provider questions are to be directed to </a:t>
            </a:r>
            <a:r>
              <a:rPr lang="en-US" sz="2800" dirty="0">
                <a:solidFill>
                  <a:schemeClr val="accent1">
                    <a:lumMod val="60000"/>
                    <a:lumOff val="40000"/>
                  </a:schemeClr>
                </a:solidFill>
                <a:hlinkClick r:id="rId5">
                  <a:extLst>
                    <a:ext uri="{A12FA001-AC4F-418D-AE19-62706E023703}">
                      <ahyp:hlinkClr xmlns:ahyp="http://schemas.microsoft.com/office/drawing/2018/hyperlinkcolor" val="tx"/>
                    </a:ext>
                  </a:extLst>
                </a:hlinkClick>
              </a:rPr>
              <a:t>HbgOffice@pccyfs.org</a:t>
            </a:r>
            <a:r>
              <a:rPr lang="en-US" sz="2800" dirty="0"/>
              <a:t>. </a:t>
            </a:r>
          </a:p>
          <a:p>
            <a:endParaRPr lang="en-US" sz="2800" dirty="0"/>
          </a:p>
          <a:p>
            <a:pPr marL="0" indent="0">
              <a:buNone/>
            </a:pPr>
            <a:endParaRPr lang="en-US" dirty="0"/>
          </a:p>
          <a:p>
            <a:endParaRPr lang="en-US" dirty="0"/>
          </a:p>
        </p:txBody>
      </p:sp>
    </p:spTree>
    <p:extLst>
      <p:ext uri="{BB962C8B-B14F-4D97-AF65-F5344CB8AC3E}">
        <p14:creationId xmlns:p14="http://schemas.microsoft.com/office/powerpoint/2010/main" val="3609857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049C0-4BE9-6144-8A98-BBE31A4F8DF7}"/>
              </a:ext>
            </a:extLst>
          </p:cNvPr>
          <p:cNvSpPr>
            <a:spLocks noGrp="1"/>
          </p:cNvSpPr>
          <p:nvPr>
            <p:ph type="title"/>
          </p:nvPr>
        </p:nvSpPr>
        <p:spPr>
          <a:xfrm>
            <a:off x="646111" y="2159306"/>
            <a:ext cx="9404723" cy="2401676"/>
          </a:xfrm>
        </p:spPr>
        <p:txBody>
          <a:bodyPr/>
          <a:lstStyle/>
          <a:p>
            <a:r>
              <a:rPr lang="en-US" b="1" dirty="0">
                <a:solidFill>
                  <a:schemeClr val="tx1"/>
                </a:solidFill>
              </a:rPr>
              <a:t>							</a:t>
            </a:r>
            <a:br>
              <a:rPr lang="en-US" b="1" dirty="0">
                <a:solidFill>
                  <a:schemeClr val="tx1"/>
                </a:solidFill>
              </a:rPr>
            </a:br>
            <a:r>
              <a:rPr lang="en-US" b="1" dirty="0">
                <a:solidFill>
                  <a:schemeClr val="tx1"/>
                </a:solidFill>
              </a:rPr>
              <a:t>						  	Q&amp;A Session</a:t>
            </a:r>
            <a:br>
              <a:rPr lang="en-US" b="1" dirty="0">
                <a:solidFill>
                  <a:schemeClr val="tx1"/>
                </a:solidFill>
              </a:rPr>
            </a:br>
            <a:endParaRPr lang="en-US" b="1" dirty="0">
              <a:solidFill>
                <a:schemeClr val="tx1"/>
              </a:solidFill>
            </a:endParaRPr>
          </a:p>
        </p:txBody>
      </p:sp>
      <p:sp>
        <p:nvSpPr>
          <p:cNvPr id="3" name="Content Placeholder 2">
            <a:extLst>
              <a:ext uri="{FF2B5EF4-FFF2-40B4-BE49-F238E27FC236}">
                <a16:creationId xmlns:a16="http://schemas.microsoft.com/office/drawing/2014/main" id="{D27DE9E0-B7F0-F84B-81DD-87A9CA33D876}"/>
              </a:ext>
            </a:extLst>
          </p:cNvPr>
          <p:cNvSpPr>
            <a:spLocks noGrp="1"/>
          </p:cNvSpPr>
          <p:nvPr>
            <p:ph idx="1"/>
          </p:nvPr>
        </p:nvSpPr>
        <p:spPr>
          <a:xfrm>
            <a:off x="1103312" y="1160577"/>
            <a:ext cx="7947542" cy="5539006"/>
          </a:xfrm>
        </p:spPr>
        <p:txBody>
          <a:bodyPr vert="horz" lIns="91440" tIns="45720" rIns="91440" bIns="45720" rtlCol="0" anchor="t">
            <a:normAutofit/>
          </a:bodyPr>
          <a:lstStyle/>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026160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5143B-0853-4CAD-93F7-D80EF5FEBD3D}"/>
              </a:ext>
            </a:extLst>
          </p:cNvPr>
          <p:cNvSpPr>
            <a:spLocks noGrp="1"/>
          </p:cNvSpPr>
          <p:nvPr>
            <p:ph type="title"/>
          </p:nvPr>
        </p:nvSpPr>
        <p:spPr/>
        <p:txBody>
          <a:bodyPr/>
          <a:lstStyle/>
          <a:p>
            <a:r>
              <a:rPr lang="en-US" b="1" dirty="0">
                <a:ea typeface="+mj-lt"/>
                <a:cs typeface="+mj-lt"/>
              </a:rPr>
              <a:t>Group Members</a:t>
            </a:r>
            <a:endParaRPr lang="en-US" dirty="0"/>
          </a:p>
        </p:txBody>
      </p:sp>
      <p:sp>
        <p:nvSpPr>
          <p:cNvPr id="3" name="Content Placeholder 2">
            <a:extLst>
              <a:ext uri="{FF2B5EF4-FFF2-40B4-BE49-F238E27FC236}">
                <a16:creationId xmlns:a16="http://schemas.microsoft.com/office/drawing/2014/main" id="{1A753716-60C8-4967-906A-911F6AC6E973}"/>
              </a:ext>
            </a:extLst>
          </p:cNvPr>
          <p:cNvSpPr>
            <a:spLocks noGrp="1"/>
          </p:cNvSpPr>
          <p:nvPr>
            <p:ph sz="half" idx="1"/>
          </p:nvPr>
        </p:nvSpPr>
        <p:spPr/>
        <p:txBody>
          <a:bodyPr vert="horz" lIns="91440" tIns="45720" rIns="91440" bIns="45720" rtlCol="0" anchor="t">
            <a:normAutofit/>
          </a:bodyPr>
          <a:lstStyle/>
          <a:p>
            <a:r>
              <a:rPr lang="en-US" dirty="0">
                <a:ea typeface="+mj-lt"/>
                <a:cs typeface="+mj-lt"/>
              </a:rPr>
              <a:t>Brian Bornman, PCYA</a:t>
            </a:r>
            <a:endParaRPr lang="en-US" dirty="0"/>
          </a:p>
          <a:p>
            <a:r>
              <a:rPr lang="en-US" dirty="0">
                <a:ea typeface="+mj-lt"/>
                <a:cs typeface="+mj-lt"/>
              </a:rPr>
              <a:t>Terry Clark, PCCYFS</a:t>
            </a:r>
          </a:p>
          <a:p>
            <a:r>
              <a:rPr lang="en-US" dirty="0">
                <a:ea typeface="+mj-lt"/>
                <a:cs typeface="+mj-lt"/>
              </a:rPr>
              <a:t>Dave Mattern, PCCYFS</a:t>
            </a:r>
          </a:p>
          <a:p>
            <a:r>
              <a:rPr lang="en-US" dirty="0">
                <a:ea typeface="+mj-lt"/>
                <a:cs typeface="+mj-lt"/>
              </a:rPr>
              <a:t>Sandy Shedlock, PCG</a:t>
            </a:r>
          </a:p>
          <a:p>
            <a:r>
              <a:rPr lang="en-US" dirty="0">
                <a:ea typeface="+mj-lt"/>
                <a:cs typeface="+mj-lt"/>
              </a:rPr>
              <a:t>Dr. Craig Adamson, CSF/Buxmont Academy</a:t>
            </a:r>
          </a:p>
          <a:p>
            <a:r>
              <a:rPr lang="en-US" dirty="0">
                <a:ea typeface="+mj-lt"/>
                <a:cs typeface="+mj-lt"/>
              </a:rPr>
              <a:t>Elaine Kita, Northampton County CYA</a:t>
            </a:r>
          </a:p>
          <a:p>
            <a:r>
              <a:rPr lang="en-US" dirty="0">
                <a:ea typeface="+mj-lt"/>
                <a:cs typeface="+mj-lt"/>
              </a:rPr>
              <a:t>Andy Benner, Cumberland County JPO</a:t>
            </a:r>
          </a:p>
          <a:p>
            <a:pPr marL="0" indent="0">
              <a:buNone/>
            </a:pPr>
            <a:endParaRPr lang="en-US" dirty="0">
              <a:ea typeface="+mj-lt"/>
              <a:cs typeface="+mj-lt"/>
            </a:endParaRPr>
          </a:p>
          <a:p>
            <a:endParaRPr lang="en-US" dirty="0"/>
          </a:p>
        </p:txBody>
      </p:sp>
      <p:sp>
        <p:nvSpPr>
          <p:cNvPr id="4" name="Content Placeholder 3">
            <a:extLst>
              <a:ext uri="{FF2B5EF4-FFF2-40B4-BE49-F238E27FC236}">
                <a16:creationId xmlns:a16="http://schemas.microsoft.com/office/drawing/2014/main" id="{E96D7E12-AE69-46BD-AA1B-5F526BFC7745}"/>
              </a:ext>
            </a:extLst>
          </p:cNvPr>
          <p:cNvSpPr>
            <a:spLocks noGrp="1"/>
          </p:cNvSpPr>
          <p:nvPr>
            <p:ph sz="half" idx="2"/>
          </p:nvPr>
        </p:nvSpPr>
        <p:spPr/>
        <p:txBody>
          <a:bodyPr vert="horz" lIns="91440" tIns="45720" rIns="91440" bIns="45720" rtlCol="0" anchor="t">
            <a:normAutofit/>
          </a:bodyPr>
          <a:lstStyle/>
          <a:p>
            <a:r>
              <a:rPr lang="en-US" dirty="0">
                <a:ea typeface="+mj-lt"/>
                <a:cs typeface="+mj-lt"/>
              </a:rPr>
              <a:t>Stephanie Devilbiss, The Bair Foundation </a:t>
            </a:r>
          </a:p>
          <a:p>
            <a:r>
              <a:rPr lang="en-US" dirty="0">
                <a:ea typeface="+mj-lt"/>
                <a:cs typeface="+mj-lt"/>
              </a:rPr>
              <a:t>Nancy Kukovich, </a:t>
            </a:r>
            <a:r>
              <a:rPr lang="en-US" dirty="0" err="1">
                <a:ea typeface="+mj-lt"/>
                <a:cs typeface="+mj-lt"/>
              </a:rPr>
              <a:t>Adelphoi</a:t>
            </a:r>
            <a:endParaRPr lang="en-US" dirty="0">
              <a:ea typeface="+mj-lt"/>
              <a:cs typeface="+mj-lt"/>
            </a:endParaRPr>
          </a:p>
          <a:p>
            <a:r>
              <a:rPr lang="en-US" dirty="0">
                <a:ea typeface="+mj-lt"/>
                <a:cs typeface="+mj-lt"/>
              </a:rPr>
              <a:t>Michelle Fronheiser, Bucks County CYA</a:t>
            </a:r>
          </a:p>
          <a:p>
            <a:r>
              <a:rPr lang="en-US" dirty="0">
                <a:ea typeface="+mj-lt"/>
                <a:cs typeface="+mj-lt"/>
              </a:rPr>
              <a:t>Stephen Samaan, Berks County CYA</a:t>
            </a:r>
            <a:endParaRPr lang="en-US" dirty="0"/>
          </a:p>
          <a:p>
            <a:r>
              <a:rPr lang="en-US" dirty="0">
                <a:ea typeface="+mj-lt"/>
                <a:cs typeface="+mj-lt"/>
              </a:rPr>
              <a:t>Gretchen Garrity, OCYF</a:t>
            </a:r>
          </a:p>
          <a:p>
            <a:r>
              <a:rPr lang="en-US" dirty="0">
                <a:ea typeface="+mj-lt"/>
                <a:cs typeface="+mj-lt"/>
              </a:rPr>
              <a:t>Tia Petrovitz, OCYF</a:t>
            </a:r>
          </a:p>
          <a:p>
            <a:r>
              <a:rPr lang="en-US" dirty="0">
                <a:ea typeface="+mj-lt"/>
                <a:cs typeface="+mj-lt"/>
              </a:rPr>
              <a:t>Melissa Erazo, OCYF</a:t>
            </a:r>
          </a:p>
          <a:p>
            <a:pPr marL="0" indent="0">
              <a:buNone/>
            </a:pPr>
            <a:endParaRPr lang="en-US" dirty="0">
              <a:ea typeface="+mj-lt"/>
              <a:cs typeface="+mj-lt"/>
            </a:endParaRPr>
          </a:p>
        </p:txBody>
      </p:sp>
    </p:spTree>
    <p:extLst>
      <p:ext uri="{BB962C8B-B14F-4D97-AF65-F5344CB8AC3E}">
        <p14:creationId xmlns:p14="http://schemas.microsoft.com/office/powerpoint/2010/main" val="3844878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70456-B8A9-4F2C-B501-DD9E823A9261}"/>
              </a:ext>
            </a:extLst>
          </p:cNvPr>
          <p:cNvSpPr>
            <a:spLocks noGrp="1"/>
          </p:cNvSpPr>
          <p:nvPr>
            <p:ph type="title"/>
          </p:nvPr>
        </p:nvSpPr>
        <p:spPr/>
        <p:txBody>
          <a:bodyPr/>
          <a:lstStyle/>
          <a:p>
            <a:r>
              <a:rPr lang="en-US" b="1" dirty="0"/>
              <a:t>Learning Goals </a:t>
            </a:r>
          </a:p>
        </p:txBody>
      </p:sp>
      <p:sp>
        <p:nvSpPr>
          <p:cNvPr id="3" name="Content Placeholder 2">
            <a:extLst>
              <a:ext uri="{FF2B5EF4-FFF2-40B4-BE49-F238E27FC236}">
                <a16:creationId xmlns:a16="http://schemas.microsoft.com/office/drawing/2014/main" id="{343129E2-BF5F-4356-A50E-299ED0BCFE39}"/>
              </a:ext>
            </a:extLst>
          </p:cNvPr>
          <p:cNvSpPr>
            <a:spLocks noGrp="1"/>
          </p:cNvSpPr>
          <p:nvPr>
            <p:ph idx="1"/>
          </p:nvPr>
        </p:nvSpPr>
        <p:spPr>
          <a:xfrm>
            <a:off x="1104293" y="2024043"/>
            <a:ext cx="8946541" cy="4195481"/>
          </a:xfrm>
        </p:spPr>
        <p:txBody>
          <a:bodyPr vert="horz" lIns="91440" tIns="45720" rIns="91440" bIns="45720" rtlCol="0" anchor="t">
            <a:normAutofit/>
          </a:bodyPr>
          <a:lstStyle/>
          <a:p>
            <a:endParaRPr lang="en-US" dirty="0"/>
          </a:p>
          <a:p>
            <a:r>
              <a:rPr lang="en-US" dirty="0"/>
              <a:t>Create a collaborative environment for financial planning and contracting.</a:t>
            </a:r>
          </a:p>
          <a:p>
            <a:pPr lvl="1"/>
            <a:r>
              <a:rPr lang="en-US" dirty="0"/>
              <a:t>Discuss NBP&amp;B timelines incorporating IV-E and Act 148.</a:t>
            </a:r>
          </a:p>
          <a:p>
            <a:pPr lvl="1"/>
            <a:r>
              <a:rPr lang="en-US" dirty="0"/>
              <a:t>Understand the challenges from all perspectives.</a:t>
            </a:r>
          </a:p>
          <a:p>
            <a:pPr lvl="1"/>
            <a:r>
              <a:rPr lang="en-US" dirty="0"/>
              <a:t>Learn how data can play an important role. </a:t>
            </a:r>
          </a:p>
          <a:p>
            <a:pPr lvl="1"/>
            <a:r>
              <a:rPr lang="en-US" dirty="0"/>
              <a:t>Provide technical support and information to providers and counties for NBP&amp;B and IV-E processes.</a:t>
            </a:r>
          </a:p>
          <a:p>
            <a:pPr marL="0" indent="0">
              <a:buNone/>
            </a:pPr>
            <a:endParaRPr lang="en-US" dirty="0"/>
          </a:p>
        </p:txBody>
      </p:sp>
    </p:spTree>
    <p:extLst>
      <p:ext uri="{BB962C8B-B14F-4D97-AF65-F5344CB8AC3E}">
        <p14:creationId xmlns:p14="http://schemas.microsoft.com/office/powerpoint/2010/main" val="2832789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55DFC-091F-4D01-BF4D-5A2CE1854741}"/>
              </a:ext>
            </a:extLst>
          </p:cNvPr>
          <p:cNvSpPr>
            <a:spLocks noGrp="1"/>
          </p:cNvSpPr>
          <p:nvPr>
            <p:ph type="title"/>
          </p:nvPr>
        </p:nvSpPr>
        <p:spPr/>
        <p:txBody>
          <a:bodyPr/>
          <a:lstStyle/>
          <a:p>
            <a:r>
              <a:rPr lang="en-US" b="1" dirty="0">
                <a:solidFill>
                  <a:schemeClr val="tx1"/>
                </a:solidFill>
                <a:ea typeface="+mj-lt"/>
                <a:cs typeface="+mj-lt"/>
              </a:rPr>
              <a:t>Challenges and Lessons Learned </a:t>
            </a:r>
            <a:br>
              <a:rPr lang="en-US" b="1" dirty="0">
                <a:solidFill>
                  <a:schemeClr val="tx1"/>
                </a:solidFill>
                <a:ea typeface="+mj-lt"/>
                <a:cs typeface="+mj-lt"/>
              </a:rPr>
            </a:br>
            <a:endParaRPr lang="en-US" b="1" dirty="0">
              <a:solidFill>
                <a:schemeClr val="tx1"/>
              </a:solidFill>
              <a:ea typeface="+mj-lt"/>
              <a:cs typeface="+mj-lt"/>
            </a:endParaRPr>
          </a:p>
        </p:txBody>
      </p:sp>
      <p:sp>
        <p:nvSpPr>
          <p:cNvPr id="3" name="Content Placeholder 2">
            <a:extLst>
              <a:ext uri="{FF2B5EF4-FFF2-40B4-BE49-F238E27FC236}">
                <a16:creationId xmlns:a16="http://schemas.microsoft.com/office/drawing/2014/main" id="{38474440-C417-4852-8BC3-97CD1745519A}"/>
              </a:ext>
            </a:extLst>
          </p:cNvPr>
          <p:cNvSpPr>
            <a:spLocks noGrp="1"/>
          </p:cNvSpPr>
          <p:nvPr>
            <p:ph idx="1"/>
          </p:nvPr>
        </p:nvSpPr>
        <p:spPr>
          <a:xfrm>
            <a:off x="1103312" y="1435436"/>
            <a:ext cx="8946541" cy="4812963"/>
          </a:xfrm>
        </p:spPr>
        <p:txBody>
          <a:bodyPr vert="horz" lIns="91440" tIns="45720" rIns="91440" bIns="45720" rtlCol="0" anchor="t">
            <a:normAutofit/>
          </a:bodyPr>
          <a:lstStyle/>
          <a:p>
            <a:pPr>
              <a:lnSpc>
                <a:spcPct val="90000"/>
              </a:lnSpc>
            </a:pPr>
            <a:r>
              <a:rPr lang="en-US" dirty="0"/>
              <a:t>Providers have been unclear when providing documentation to counties for increased costs. </a:t>
            </a:r>
          </a:p>
          <a:p>
            <a:pPr lvl="1">
              <a:lnSpc>
                <a:spcPct val="90000"/>
              </a:lnSpc>
            </a:pPr>
            <a:r>
              <a:rPr lang="en-US" dirty="0"/>
              <a:t>Cost of Living Increase (COLA). </a:t>
            </a:r>
          </a:p>
          <a:p>
            <a:pPr lvl="1">
              <a:lnSpc>
                <a:spcPct val="90000"/>
              </a:lnSpc>
            </a:pPr>
            <a:r>
              <a:rPr lang="en-US" dirty="0"/>
              <a:t>Programmatic enhancements/unexpected costs.</a:t>
            </a:r>
          </a:p>
          <a:p>
            <a:pPr lvl="1">
              <a:lnSpc>
                <a:spcPct val="90000"/>
              </a:lnSpc>
            </a:pPr>
            <a:r>
              <a:rPr lang="en-US" dirty="0"/>
              <a:t>Increasing cost of doing business.</a:t>
            </a:r>
          </a:p>
          <a:p>
            <a:pPr lvl="1">
              <a:lnSpc>
                <a:spcPct val="90000"/>
              </a:lnSpc>
            </a:pPr>
            <a:r>
              <a:rPr lang="en-US" dirty="0">
                <a:ea typeface="+mj-lt"/>
                <a:cs typeface="+mj-lt"/>
              </a:rPr>
              <a:t>Expanding cost of retaining and/or hiring employees.</a:t>
            </a:r>
          </a:p>
          <a:p>
            <a:pPr lvl="1">
              <a:lnSpc>
                <a:spcPct val="90000"/>
              </a:lnSpc>
            </a:pPr>
            <a:r>
              <a:rPr lang="en-US" dirty="0">
                <a:ea typeface="+mj-lt"/>
                <a:cs typeface="+mj-lt"/>
              </a:rPr>
              <a:t>Projecting budget information accordingly.</a:t>
            </a:r>
          </a:p>
          <a:p>
            <a:pPr lvl="1">
              <a:lnSpc>
                <a:spcPct val="90000"/>
              </a:lnSpc>
            </a:pPr>
            <a:r>
              <a:rPr lang="en-US" dirty="0"/>
              <a:t>IV-E and NBP&amp;B are both part of the overall process of budgeting and contracting. </a:t>
            </a:r>
          </a:p>
          <a:p>
            <a:pPr lvl="1">
              <a:lnSpc>
                <a:spcPct val="90000"/>
              </a:lnSpc>
            </a:pPr>
            <a:r>
              <a:rPr lang="en-US" dirty="0"/>
              <a:t>The second iteration of RMTF brought more attention to the role of NBP&amp;B in the process – for both counties and providers.</a:t>
            </a:r>
          </a:p>
          <a:p>
            <a:pPr marL="742950" indent="-285750">
              <a:lnSpc>
                <a:spcPct val="90000"/>
              </a:lnSpc>
            </a:pPr>
            <a:endParaRPr lang="en-US" dirty="0">
              <a:ea typeface="+mj-lt"/>
              <a:cs typeface="+mj-lt"/>
            </a:endParaRPr>
          </a:p>
          <a:p>
            <a:pPr>
              <a:lnSpc>
                <a:spcPct val="90000"/>
              </a:lnSpc>
            </a:pPr>
            <a:endParaRPr lang="en-US" dirty="0">
              <a:ea typeface="+mj-lt"/>
              <a:cs typeface="+mj-lt"/>
            </a:endParaRPr>
          </a:p>
          <a:p>
            <a:pPr>
              <a:lnSpc>
                <a:spcPct val="90000"/>
              </a:lnSpc>
            </a:pPr>
            <a:endParaRPr lang="en-US" dirty="0">
              <a:ea typeface="+mj-lt"/>
              <a:cs typeface="+mj-lt"/>
            </a:endParaRPr>
          </a:p>
          <a:p>
            <a:endParaRPr lang="en-US" dirty="0"/>
          </a:p>
        </p:txBody>
      </p:sp>
    </p:spTree>
    <p:extLst>
      <p:ext uri="{BB962C8B-B14F-4D97-AF65-F5344CB8AC3E}">
        <p14:creationId xmlns:p14="http://schemas.microsoft.com/office/powerpoint/2010/main" val="2107966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55DFC-091F-4D01-BF4D-5A2CE1854741}"/>
              </a:ext>
            </a:extLst>
          </p:cNvPr>
          <p:cNvSpPr>
            <a:spLocks noGrp="1"/>
          </p:cNvSpPr>
          <p:nvPr>
            <p:ph type="title"/>
          </p:nvPr>
        </p:nvSpPr>
        <p:spPr/>
        <p:txBody>
          <a:bodyPr/>
          <a:lstStyle/>
          <a:p>
            <a:r>
              <a:rPr lang="en-US" b="1" dirty="0">
                <a:solidFill>
                  <a:schemeClr val="tx1"/>
                </a:solidFill>
                <a:ea typeface="+mj-lt"/>
                <a:cs typeface="+mj-lt"/>
              </a:rPr>
              <a:t>Challenges and Lessons Learned </a:t>
            </a:r>
            <a:br>
              <a:rPr lang="en-US" b="1" dirty="0">
                <a:solidFill>
                  <a:schemeClr val="tx1"/>
                </a:solidFill>
                <a:ea typeface="+mj-lt"/>
                <a:cs typeface="+mj-lt"/>
              </a:rPr>
            </a:br>
            <a:endParaRPr lang="en-US" b="1" dirty="0">
              <a:solidFill>
                <a:schemeClr val="tx1"/>
              </a:solidFill>
              <a:ea typeface="+mj-lt"/>
              <a:cs typeface="+mj-lt"/>
            </a:endParaRPr>
          </a:p>
        </p:txBody>
      </p:sp>
      <p:sp>
        <p:nvSpPr>
          <p:cNvPr id="3" name="Content Placeholder 2">
            <a:extLst>
              <a:ext uri="{FF2B5EF4-FFF2-40B4-BE49-F238E27FC236}">
                <a16:creationId xmlns:a16="http://schemas.microsoft.com/office/drawing/2014/main" id="{38474440-C417-4852-8BC3-97CD1745519A}"/>
              </a:ext>
            </a:extLst>
          </p:cNvPr>
          <p:cNvSpPr>
            <a:spLocks noGrp="1"/>
          </p:cNvSpPr>
          <p:nvPr>
            <p:ph idx="1"/>
          </p:nvPr>
        </p:nvSpPr>
        <p:spPr>
          <a:xfrm>
            <a:off x="1103312" y="1435436"/>
            <a:ext cx="8946541" cy="4812963"/>
          </a:xfrm>
        </p:spPr>
        <p:txBody>
          <a:bodyPr vert="horz" lIns="91440" tIns="45720" rIns="91440" bIns="45720" rtlCol="0" anchor="t">
            <a:normAutofit/>
          </a:bodyPr>
          <a:lstStyle/>
          <a:p>
            <a:pPr lvl="1">
              <a:lnSpc>
                <a:spcPct val="90000"/>
              </a:lnSpc>
            </a:pPr>
            <a:r>
              <a:rPr lang="en-US" sz="2000" dirty="0"/>
              <a:t>Federal/State Participation Level versus Contract Rates.</a:t>
            </a:r>
            <a:endParaRPr lang="en-US" sz="2000" dirty="0">
              <a:ea typeface="+mj-lt"/>
              <a:cs typeface="+mj-lt"/>
            </a:endParaRPr>
          </a:p>
          <a:p>
            <a:pPr lvl="1">
              <a:lnSpc>
                <a:spcPct val="90000"/>
              </a:lnSpc>
            </a:pPr>
            <a:r>
              <a:rPr lang="en-US" sz="2000" dirty="0"/>
              <a:t>Allowability. </a:t>
            </a:r>
            <a:endParaRPr lang="en-US" sz="2000" dirty="0">
              <a:ea typeface="+mj-lt"/>
              <a:cs typeface="+mj-lt"/>
            </a:endParaRPr>
          </a:p>
          <a:p>
            <a:pPr lvl="1">
              <a:lnSpc>
                <a:spcPct val="90000"/>
              </a:lnSpc>
            </a:pPr>
            <a:r>
              <a:rPr lang="en-US" sz="2000" dirty="0"/>
              <a:t>Affordability.</a:t>
            </a:r>
            <a:endParaRPr lang="en-US" sz="2000" dirty="0">
              <a:ea typeface="+mj-lt"/>
              <a:cs typeface="+mj-lt"/>
            </a:endParaRPr>
          </a:p>
          <a:p>
            <a:pPr lvl="1">
              <a:lnSpc>
                <a:spcPct val="90000"/>
              </a:lnSpc>
            </a:pPr>
            <a:r>
              <a:rPr lang="en-US" sz="2000" dirty="0"/>
              <a:t>Reasonableness. </a:t>
            </a:r>
            <a:endParaRPr lang="en-US" sz="2000" dirty="0">
              <a:ea typeface="+mj-lt"/>
              <a:cs typeface="+mj-lt"/>
            </a:endParaRPr>
          </a:p>
          <a:p>
            <a:pPr marL="742950" indent="-285750">
              <a:lnSpc>
                <a:spcPct val="90000"/>
              </a:lnSpc>
            </a:pPr>
            <a:r>
              <a:rPr lang="en-US" dirty="0">
                <a:ea typeface="+mj-lt"/>
                <a:cs typeface="+mj-lt"/>
              </a:rPr>
              <a:t>Providing detailed supporting documentation to justify budget projections.</a:t>
            </a:r>
          </a:p>
          <a:p>
            <a:pPr marL="742950" indent="-285750">
              <a:lnSpc>
                <a:spcPct val="90000"/>
              </a:lnSpc>
            </a:pPr>
            <a:r>
              <a:rPr lang="en-US" dirty="0">
                <a:ea typeface="+mj-lt"/>
                <a:cs typeface="+mj-lt"/>
              </a:rPr>
              <a:t>Overall financial health.</a:t>
            </a:r>
          </a:p>
          <a:p>
            <a:pPr>
              <a:lnSpc>
                <a:spcPct val="90000"/>
              </a:lnSpc>
            </a:pPr>
            <a:endParaRPr lang="en-US" dirty="0">
              <a:ea typeface="+mj-lt"/>
              <a:cs typeface="+mj-lt"/>
            </a:endParaRPr>
          </a:p>
          <a:p>
            <a:pPr>
              <a:lnSpc>
                <a:spcPct val="90000"/>
              </a:lnSpc>
            </a:pPr>
            <a:endParaRPr lang="en-US" dirty="0">
              <a:ea typeface="+mj-lt"/>
              <a:cs typeface="+mj-lt"/>
            </a:endParaRPr>
          </a:p>
          <a:p>
            <a:endParaRPr lang="en-US" dirty="0"/>
          </a:p>
        </p:txBody>
      </p:sp>
    </p:spTree>
    <p:extLst>
      <p:ext uri="{BB962C8B-B14F-4D97-AF65-F5344CB8AC3E}">
        <p14:creationId xmlns:p14="http://schemas.microsoft.com/office/powerpoint/2010/main" val="2486914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F31B3-0348-424C-8307-5BB2997E9A43}"/>
              </a:ext>
            </a:extLst>
          </p:cNvPr>
          <p:cNvSpPr>
            <a:spLocks noGrp="1"/>
          </p:cNvSpPr>
          <p:nvPr>
            <p:ph type="title"/>
          </p:nvPr>
        </p:nvSpPr>
        <p:spPr/>
        <p:txBody>
          <a:bodyPr/>
          <a:lstStyle/>
          <a:p>
            <a:r>
              <a:rPr lang="en-US" b="1" dirty="0">
                <a:solidFill>
                  <a:schemeClr val="tx1"/>
                </a:solidFill>
              </a:rPr>
              <a:t>Challenges and Lessons Learned </a:t>
            </a:r>
            <a:br>
              <a:rPr lang="en-US" b="1" dirty="0">
                <a:solidFill>
                  <a:schemeClr val="tx1"/>
                </a:solidFill>
              </a:rPr>
            </a:br>
            <a:endParaRPr lang="en-US" dirty="0">
              <a:ea typeface="+mj-lt"/>
              <a:cs typeface="+mj-lt"/>
            </a:endParaRPr>
          </a:p>
          <a:p>
            <a:endParaRPr lang="en-US" b="1" dirty="0">
              <a:solidFill>
                <a:schemeClr val="accent1"/>
              </a:solidFill>
            </a:endParaRPr>
          </a:p>
        </p:txBody>
      </p:sp>
      <p:sp>
        <p:nvSpPr>
          <p:cNvPr id="3" name="Content Placeholder 2">
            <a:extLst>
              <a:ext uri="{FF2B5EF4-FFF2-40B4-BE49-F238E27FC236}">
                <a16:creationId xmlns:a16="http://schemas.microsoft.com/office/drawing/2014/main" id="{95D130A3-4E1F-4534-9B18-459307F9BE36}"/>
              </a:ext>
            </a:extLst>
          </p:cNvPr>
          <p:cNvSpPr>
            <a:spLocks noGrp="1"/>
          </p:cNvSpPr>
          <p:nvPr>
            <p:ph idx="1"/>
          </p:nvPr>
        </p:nvSpPr>
        <p:spPr>
          <a:xfrm>
            <a:off x="1103312" y="1594479"/>
            <a:ext cx="8946541" cy="4653920"/>
          </a:xfrm>
        </p:spPr>
        <p:txBody>
          <a:bodyPr vert="horz" lIns="91440" tIns="45720" rIns="91440" bIns="45720" rtlCol="0" anchor="t">
            <a:normAutofit/>
          </a:bodyPr>
          <a:lstStyle/>
          <a:p>
            <a:pPr>
              <a:lnSpc>
                <a:spcPct val="90000"/>
              </a:lnSpc>
            </a:pPr>
            <a:endParaRPr lang="en-US" dirty="0">
              <a:ea typeface="+mj-lt"/>
              <a:cs typeface="+mj-lt"/>
            </a:endParaRPr>
          </a:p>
          <a:p>
            <a:pPr>
              <a:lnSpc>
                <a:spcPct val="90000"/>
              </a:lnSpc>
            </a:pPr>
            <a:r>
              <a:rPr lang="en-US" dirty="0">
                <a:ea typeface="+mj-lt"/>
                <a:cs typeface="+mj-lt"/>
              </a:rPr>
              <a:t>The request for rate increases and accompanying financial information from providers did not always align with the county's process to project increases in NBP&amp;B allotment.</a:t>
            </a:r>
            <a:endParaRPr lang="en-US" dirty="0"/>
          </a:p>
          <a:p>
            <a:pPr marL="0" indent="0">
              <a:lnSpc>
                <a:spcPct val="90000"/>
              </a:lnSpc>
              <a:buNone/>
            </a:pPr>
            <a:endParaRPr lang="en-US" dirty="0">
              <a:ea typeface="+mj-lt"/>
              <a:cs typeface="+mj-lt"/>
            </a:endParaRPr>
          </a:p>
          <a:p>
            <a:pPr>
              <a:lnSpc>
                <a:spcPct val="90000"/>
              </a:lnSpc>
            </a:pPr>
            <a:r>
              <a:rPr lang="en-US" dirty="0">
                <a:ea typeface="+mj-lt"/>
                <a:cs typeface="+mj-lt"/>
              </a:rPr>
              <a:t>Providers submit Placement Services Budget documentation (Act 148/Title IV-E budgets) between March 1 – April 15 to allow for counties to incorporate NBP&amp;B projections.</a:t>
            </a:r>
          </a:p>
          <a:p>
            <a:pPr marL="0" indent="0">
              <a:lnSpc>
                <a:spcPct val="90000"/>
              </a:lnSpc>
              <a:buNone/>
            </a:pPr>
            <a:endParaRPr lang="en-US" dirty="0"/>
          </a:p>
          <a:p>
            <a:pPr>
              <a:lnSpc>
                <a:spcPct val="90000"/>
              </a:lnSpc>
            </a:pPr>
            <a:r>
              <a:rPr lang="en-US" dirty="0">
                <a:ea typeface="+mj-lt"/>
                <a:cs typeface="+mj-lt"/>
              </a:rPr>
              <a:t>Providers are not utilizing the Provider Needs Based Plan &amp;Budget Tool (Budget Tool) consistently among counties creating a challenge to obtain additional information to support the request for rate increases.</a:t>
            </a:r>
          </a:p>
          <a:p>
            <a:pPr marL="0" indent="0">
              <a:lnSpc>
                <a:spcPct val="90000"/>
              </a:lnSpc>
              <a:buNone/>
            </a:pPr>
            <a:endParaRPr lang="en-US" dirty="0">
              <a:ea typeface="+mj-lt"/>
              <a:cs typeface="+mj-lt"/>
            </a:endParaRPr>
          </a:p>
          <a:p>
            <a:pPr marL="0" indent="0">
              <a:buNone/>
            </a:pPr>
            <a:endParaRPr lang="en-US" dirty="0"/>
          </a:p>
        </p:txBody>
      </p:sp>
    </p:spTree>
    <p:extLst>
      <p:ext uri="{BB962C8B-B14F-4D97-AF65-F5344CB8AC3E}">
        <p14:creationId xmlns:p14="http://schemas.microsoft.com/office/powerpoint/2010/main" val="1636599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F31B3-0348-424C-8307-5BB2997E9A43}"/>
              </a:ext>
            </a:extLst>
          </p:cNvPr>
          <p:cNvSpPr>
            <a:spLocks noGrp="1"/>
          </p:cNvSpPr>
          <p:nvPr>
            <p:ph type="title"/>
          </p:nvPr>
        </p:nvSpPr>
        <p:spPr/>
        <p:txBody>
          <a:bodyPr/>
          <a:lstStyle/>
          <a:p>
            <a:r>
              <a:rPr lang="en-US" b="1" dirty="0">
                <a:solidFill>
                  <a:schemeClr val="tx1"/>
                </a:solidFill>
              </a:rPr>
              <a:t>Challenges and Lessons Learned</a:t>
            </a:r>
            <a:endParaRPr lang="en-US" b="1" dirty="0">
              <a:solidFill>
                <a:schemeClr val="accent1"/>
              </a:solidFill>
            </a:endParaRPr>
          </a:p>
        </p:txBody>
      </p:sp>
      <p:sp>
        <p:nvSpPr>
          <p:cNvPr id="3" name="Content Placeholder 2">
            <a:extLst>
              <a:ext uri="{FF2B5EF4-FFF2-40B4-BE49-F238E27FC236}">
                <a16:creationId xmlns:a16="http://schemas.microsoft.com/office/drawing/2014/main" id="{95D130A3-4E1F-4534-9B18-459307F9BE36}"/>
              </a:ext>
            </a:extLst>
          </p:cNvPr>
          <p:cNvSpPr>
            <a:spLocks noGrp="1"/>
          </p:cNvSpPr>
          <p:nvPr>
            <p:ph idx="1"/>
          </p:nvPr>
        </p:nvSpPr>
        <p:spPr>
          <a:xfrm>
            <a:off x="1103312" y="1594479"/>
            <a:ext cx="8946541" cy="4653920"/>
          </a:xfrm>
        </p:spPr>
        <p:txBody>
          <a:bodyPr vert="horz" lIns="91440" tIns="45720" rIns="91440" bIns="45720" rtlCol="0" anchor="t">
            <a:normAutofit/>
          </a:bodyPr>
          <a:lstStyle/>
          <a:p>
            <a:pPr>
              <a:lnSpc>
                <a:spcPct val="90000"/>
              </a:lnSpc>
            </a:pPr>
            <a:endParaRPr lang="en-US" dirty="0">
              <a:ea typeface="+mj-lt"/>
              <a:cs typeface="+mj-lt"/>
            </a:endParaRPr>
          </a:p>
          <a:p>
            <a:pPr>
              <a:lnSpc>
                <a:spcPct val="90000"/>
              </a:lnSpc>
            </a:pPr>
            <a:r>
              <a:rPr lang="en-US" dirty="0">
                <a:ea typeface="+mj-lt"/>
                <a:cs typeface="+mj-lt"/>
              </a:rPr>
              <a:t>Providers are not forecasting rate increases needed for the programs.</a:t>
            </a:r>
          </a:p>
          <a:p>
            <a:pPr>
              <a:lnSpc>
                <a:spcPct val="90000"/>
              </a:lnSpc>
            </a:pPr>
            <a:r>
              <a:rPr lang="en-US" dirty="0">
                <a:ea typeface="+mj-lt"/>
                <a:cs typeface="+mj-lt"/>
              </a:rPr>
              <a:t>Enhances open dialogue with county partners regarding true cost of care.</a:t>
            </a:r>
          </a:p>
          <a:p>
            <a:pPr>
              <a:lnSpc>
                <a:spcPct val="90000"/>
              </a:lnSpc>
            </a:pPr>
            <a:r>
              <a:rPr lang="en-US" dirty="0">
                <a:ea typeface="+mj-lt"/>
                <a:cs typeface="+mj-lt"/>
              </a:rPr>
              <a:t>Some counties have encouraged providers to utilize the Provider NPB&amp;B Budget Tool to streamline the process.</a:t>
            </a:r>
          </a:p>
          <a:p>
            <a:pPr>
              <a:lnSpc>
                <a:spcPct val="90000"/>
              </a:lnSpc>
            </a:pPr>
            <a:r>
              <a:rPr lang="en-US" dirty="0"/>
              <a:t>Utilizing the tool assists the counties decrease amount of supporting documents to justify NBP&amp;B.</a:t>
            </a:r>
          </a:p>
          <a:p>
            <a:pPr>
              <a:lnSpc>
                <a:spcPct val="90000"/>
              </a:lnSpc>
            </a:pPr>
            <a:endParaRPr lang="en-US" dirty="0">
              <a:ea typeface="+mj-lt"/>
              <a:cs typeface="+mj-lt"/>
            </a:endParaRPr>
          </a:p>
          <a:p>
            <a:pPr marL="0" indent="0">
              <a:lnSpc>
                <a:spcPct val="90000"/>
              </a:lnSpc>
              <a:buNone/>
            </a:pPr>
            <a:endParaRPr lang="en-US" dirty="0"/>
          </a:p>
          <a:p>
            <a:pPr marL="0" indent="0">
              <a:buNone/>
            </a:pPr>
            <a:endParaRPr lang="en-US" dirty="0"/>
          </a:p>
        </p:txBody>
      </p:sp>
    </p:spTree>
    <p:extLst>
      <p:ext uri="{BB962C8B-B14F-4D97-AF65-F5344CB8AC3E}">
        <p14:creationId xmlns:p14="http://schemas.microsoft.com/office/powerpoint/2010/main" val="1487463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F31B3-0348-424C-8307-5BB2997E9A43}"/>
              </a:ext>
            </a:extLst>
          </p:cNvPr>
          <p:cNvSpPr>
            <a:spLocks noGrp="1"/>
          </p:cNvSpPr>
          <p:nvPr>
            <p:ph type="title"/>
          </p:nvPr>
        </p:nvSpPr>
        <p:spPr/>
        <p:txBody>
          <a:bodyPr/>
          <a:lstStyle/>
          <a:p>
            <a:r>
              <a:rPr lang="en-US" b="1" dirty="0">
                <a:solidFill>
                  <a:schemeClr val="tx1"/>
                </a:solidFill>
              </a:rPr>
              <a:t>Challenges and Lessons Learned</a:t>
            </a:r>
            <a:br>
              <a:rPr lang="en-US" b="1" dirty="0">
                <a:solidFill>
                  <a:schemeClr val="tx1"/>
                </a:solidFill>
              </a:rPr>
            </a:br>
            <a:endParaRPr lang="en-US" dirty="0">
              <a:ea typeface="+mj-lt"/>
              <a:cs typeface="+mj-lt"/>
            </a:endParaRPr>
          </a:p>
          <a:p>
            <a:endParaRPr lang="en-US" b="1" dirty="0">
              <a:solidFill>
                <a:schemeClr val="accent1"/>
              </a:solidFill>
            </a:endParaRPr>
          </a:p>
        </p:txBody>
      </p:sp>
      <p:sp>
        <p:nvSpPr>
          <p:cNvPr id="3" name="Content Placeholder 2">
            <a:extLst>
              <a:ext uri="{FF2B5EF4-FFF2-40B4-BE49-F238E27FC236}">
                <a16:creationId xmlns:a16="http://schemas.microsoft.com/office/drawing/2014/main" id="{95D130A3-4E1F-4534-9B18-459307F9BE36}"/>
              </a:ext>
            </a:extLst>
          </p:cNvPr>
          <p:cNvSpPr>
            <a:spLocks noGrp="1"/>
          </p:cNvSpPr>
          <p:nvPr>
            <p:ph idx="1"/>
          </p:nvPr>
        </p:nvSpPr>
        <p:spPr>
          <a:xfrm>
            <a:off x="1103312" y="1594479"/>
            <a:ext cx="8946541" cy="4653920"/>
          </a:xfrm>
        </p:spPr>
        <p:txBody>
          <a:bodyPr vert="horz" lIns="91440" tIns="45720" rIns="91440" bIns="45720" rtlCol="0" anchor="t">
            <a:normAutofit/>
          </a:bodyPr>
          <a:lstStyle/>
          <a:p>
            <a:pPr>
              <a:lnSpc>
                <a:spcPct val="90000"/>
              </a:lnSpc>
            </a:pPr>
            <a:endParaRPr lang="en-US" dirty="0">
              <a:ea typeface="+mj-lt"/>
              <a:cs typeface="+mj-lt"/>
            </a:endParaRPr>
          </a:p>
          <a:p>
            <a:pPr>
              <a:lnSpc>
                <a:spcPct val="90000"/>
              </a:lnSpc>
            </a:pPr>
            <a:r>
              <a:rPr lang="en-US" dirty="0"/>
              <a:t>Utilizing the tool deceases the amount of time a provider and county spend on follow-up conversations. </a:t>
            </a:r>
          </a:p>
          <a:p>
            <a:pPr>
              <a:lnSpc>
                <a:spcPct val="90000"/>
              </a:lnSpc>
            </a:pPr>
            <a:r>
              <a:rPr lang="en-US" dirty="0"/>
              <a:t>Counties have incorporated the information within an overall narrative and/or cover letter within the NBP&amp;B.</a:t>
            </a:r>
          </a:p>
          <a:p>
            <a:pPr>
              <a:lnSpc>
                <a:spcPct val="90000"/>
              </a:lnSpc>
            </a:pPr>
            <a:r>
              <a:rPr lang="en-US" dirty="0"/>
              <a:t>Development of a summary of the provider’s tool to submit along with NBP&amp;B assists OCYF approval of county requests.</a:t>
            </a:r>
          </a:p>
          <a:p>
            <a:pPr>
              <a:lnSpc>
                <a:spcPct val="90000"/>
              </a:lnSpc>
            </a:pPr>
            <a:r>
              <a:rPr lang="en-US" dirty="0"/>
              <a:t>Approved increase requests should be utilized as intended.</a:t>
            </a:r>
            <a:endParaRPr lang="en-US" dirty="0">
              <a:highlight>
                <a:srgbClr val="C0C0C0"/>
              </a:highlight>
            </a:endParaRPr>
          </a:p>
          <a:p>
            <a:pPr>
              <a:lnSpc>
                <a:spcPct val="90000"/>
              </a:lnSpc>
            </a:pPr>
            <a:r>
              <a:rPr lang="en-US" dirty="0"/>
              <a:t>OCYF will accept a county’s submission of Provider Request for NBP&amp;B tool along with NBP&amp;B to be used as justification documents.</a:t>
            </a:r>
          </a:p>
          <a:p>
            <a:pPr>
              <a:lnSpc>
                <a:spcPct val="90000"/>
              </a:lnSpc>
            </a:pPr>
            <a:r>
              <a:rPr lang="en-US" dirty="0"/>
              <a:t>As challenges arise, communication is vital.</a:t>
            </a:r>
          </a:p>
          <a:p>
            <a:pPr>
              <a:lnSpc>
                <a:spcPct val="90000"/>
              </a:lnSpc>
            </a:pPr>
            <a:endParaRPr lang="en-US" dirty="0"/>
          </a:p>
          <a:p>
            <a:pPr>
              <a:lnSpc>
                <a:spcPct val="90000"/>
              </a:lnSpc>
            </a:pPr>
            <a:endParaRPr lang="en-US" dirty="0">
              <a:ea typeface="+mj-lt"/>
              <a:cs typeface="+mj-lt"/>
            </a:endParaRPr>
          </a:p>
          <a:p>
            <a:pPr marL="0" indent="0">
              <a:lnSpc>
                <a:spcPct val="90000"/>
              </a:lnSpc>
              <a:buNone/>
            </a:pPr>
            <a:endParaRPr lang="en-US" dirty="0"/>
          </a:p>
          <a:p>
            <a:pPr marL="0" indent="0">
              <a:buNone/>
            </a:pPr>
            <a:endParaRPr lang="en-US" dirty="0"/>
          </a:p>
        </p:txBody>
      </p:sp>
    </p:spTree>
    <p:extLst>
      <p:ext uri="{BB962C8B-B14F-4D97-AF65-F5344CB8AC3E}">
        <p14:creationId xmlns:p14="http://schemas.microsoft.com/office/powerpoint/2010/main" val="67168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pic>
        <p:nvPicPr>
          <p:cNvPr id="155" name="Picture 154">
            <a:extLst>
              <a:ext uri="{FF2B5EF4-FFF2-40B4-BE49-F238E27FC236}">
                <a16:creationId xmlns:a16="http://schemas.microsoft.com/office/drawing/2014/main" id="{0654392F-1639-4655-984D-9EC62CB792C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57" name="Picture 156">
            <a:extLst>
              <a:ext uri="{FF2B5EF4-FFF2-40B4-BE49-F238E27FC236}">
                <a16:creationId xmlns:a16="http://schemas.microsoft.com/office/drawing/2014/main" id="{AA42ABA0-A57E-4B96-8B71-32BE731BD9A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59" name="Oval 158">
            <a:extLst>
              <a:ext uri="{FF2B5EF4-FFF2-40B4-BE49-F238E27FC236}">
                <a16:creationId xmlns:a16="http://schemas.microsoft.com/office/drawing/2014/main" id="{81601940-FE05-4058-8C3C-93ECC6D8B4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pic>
        <p:nvPicPr>
          <p:cNvPr id="161" name="Picture 160">
            <a:extLst>
              <a:ext uri="{FF2B5EF4-FFF2-40B4-BE49-F238E27FC236}">
                <a16:creationId xmlns:a16="http://schemas.microsoft.com/office/drawing/2014/main" id="{A24A74BA-E5A0-4961-B27F-09544E4F53F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63" name="Picture 162">
            <a:extLst>
              <a:ext uri="{FF2B5EF4-FFF2-40B4-BE49-F238E27FC236}">
                <a16:creationId xmlns:a16="http://schemas.microsoft.com/office/drawing/2014/main" id="{5FCC04C7-E7EE-4E3B-988E-0B9718A3CD1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7">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65" name="Rectangle 164">
            <a:extLst>
              <a:ext uri="{FF2B5EF4-FFF2-40B4-BE49-F238E27FC236}">
                <a16:creationId xmlns:a16="http://schemas.microsoft.com/office/drawing/2014/main" id="{03964ECA-3652-457C-9FDE-16AED3949B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7318" name="Title 7317">
            <a:extLst>
              <a:ext uri="{FF2B5EF4-FFF2-40B4-BE49-F238E27FC236}">
                <a16:creationId xmlns:a16="http://schemas.microsoft.com/office/drawing/2014/main" id="{82E85EA6-13E5-4443-AC87-0A5565CCCC4A}"/>
              </a:ext>
            </a:extLst>
          </p:cNvPr>
          <p:cNvSpPr>
            <a:spLocks noGrp="1"/>
          </p:cNvSpPr>
          <p:nvPr>
            <p:ph type="title"/>
          </p:nvPr>
        </p:nvSpPr>
        <p:spPr>
          <a:xfrm>
            <a:off x="646111" y="384384"/>
            <a:ext cx="9386435" cy="608050"/>
          </a:xfrm>
        </p:spPr>
        <p:txBody>
          <a:bodyPr vert="horz" lIns="91440" tIns="45720" rIns="91440" bIns="45720" rtlCol="0" anchor="t">
            <a:normAutofit fontScale="90000"/>
          </a:bodyPr>
          <a:lstStyle/>
          <a:p>
            <a:r>
              <a:rPr lang="en-US" b="1" dirty="0">
                <a:solidFill>
                  <a:schemeClr val="tx1"/>
                </a:solidFill>
              </a:rPr>
              <a:t>Timeline</a:t>
            </a:r>
          </a:p>
        </p:txBody>
      </p:sp>
      <p:graphicFrame>
        <p:nvGraphicFramePr>
          <p:cNvPr id="5942" name="Diagram 70">
            <a:extLst>
              <a:ext uri="{FF2B5EF4-FFF2-40B4-BE49-F238E27FC236}">
                <a16:creationId xmlns:a16="http://schemas.microsoft.com/office/drawing/2014/main" id="{72AB84FA-DC80-4653-BFD8-4F3E62F3A9A5}"/>
              </a:ext>
            </a:extLst>
          </p:cNvPr>
          <p:cNvGraphicFramePr/>
          <p:nvPr>
            <p:extLst>
              <p:ext uri="{D42A27DB-BD31-4B8C-83A1-F6EECF244321}">
                <p14:modId xmlns:p14="http://schemas.microsoft.com/office/powerpoint/2010/main" val="648041466"/>
              </p:ext>
            </p:extLst>
          </p:nvPr>
        </p:nvGraphicFramePr>
        <p:xfrm>
          <a:off x="646111" y="1103765"/>
          <a:ext cx="11257536" cy="516590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722253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049C0-4BE9-6144-8A98-BBE31A4F8DF7}"/>
              </a:ext>
            </a:extLst>
          </p:cNvPr>
          <p:cNvSpPr>
            <a:spLocks noGrp="1"/>
          </p:cNvSpPr>
          <p:nvPr>
            <p:ph type="title"/>
          </p:nvPr>
        </p:nvSpPr>
        <p:spPr/>
        <p:txBody>
          <a:bodyPr/>
          <a:lstStyle/>
          <a:p>
            <a:r>
              <a:rPr lang="en-US" b="1" dirty="0">
                <a:solidFill>
                  <a:schemeClr val="tx1"/>
                </a:solidFill>
              </a:rPr>
              <a:t>Benefits and Enhancements to Process Identified Since 2020</a:t>
            </a:r>
          </a:p>
        </p:txBody>
      </p:sp>
      <p:sp>
        <p:nvSpPr>
          <p:cNvPr id="3" name="Content Placeholder 2">
            <a:extLst>
              <a:ext uri="{FF2B5EF4-FFF2-40B4-BE49-F238E27FC236}">
                <a16:creationId xmlns:a16="http://schemas.microsoft.com/office/drawing/2014/main" id="{D27DE9E0-B7F0-F84B-81DD-87A9CA33D876}"/>
              </a:ext>
            </a:extLst>
          </p:cNvPr>
          <p:cNvSpPr>
            <a:spLocks noGrp="1"/>
          </p:cNvSpPr>
          <p:nvPr>
            <p:ph idx="1"/>
          </p:nvPr>
        </p:nvSpPr>
        <p:spPr>
          <a:xfrm>
            <a:off x="1103312" y="1160577"/>
            <a:ext cx="7947542" cy="5539006"/>
          </a:xfrm>
        </p:spPr>
        <p:txBody>
          <a:bodyPr vert="horz" lIns="91440" tIns="45720" rIns="91440" bIns="45720" rtlCol="0" anchor="t">
            <a:normAutofit/>
          </a:bodyPr>
          <a:lstStyle/>
          <a:p>
            <a:endParaRPr lang="en-US" sz="2800" dirty="0"/>
          </a:p>
          <a:p>
            <a:endParaRPr lang="en-US" dirty="0"/>
          </a:p>
          <a:p>
            <a:r>
              <a:rPr lang="en-US" dirty="0"/>
              <a:t>Accurately budgeting for fiscal health.</a:t>
            </a:r>
          </a:p>
          <a:p>
            <a:r>
              <a:rPr lang="en-US" dirty="0"/>
              <a:t>Robust and stabilized environment for child welfare and juvenile justice services.</a:t>
            </a:r>
          </a:p>
          <a:p>
            <a:r>
              <a:rPr lang="en-US" dirty="0"/>
              <a:t>NBP&amp;B –Provider NBP&amp;B Budget Tool for Placement &amp; Community-Based services (optional).</a:t>
            </a:r>
            <a:endParaRPr lang="en-US" dirty="0">
              <a:cs typeface="Calibri"/>
            </a:endParaRPr>
          </a:p>
          <a:p>
            <a:r>
              <a:rPr lang="en-US" dirty="0"/>
              <a:t>Clear rationale for increases using data. </a:t>
            </a:r>
          </a:p>
          <a:p>
            <a:r>
              <a:rPr lang="en-US" dirty="0"/>
              <a:t>How data and reasonableness intersect.</a:t>
            </a:r>
          </a:p>
          <a:p>
            <a:r>
              <a:rPr lang="en-US" sz="2000" dirty="0"/>
              <a:t>Ongoing technical assistance.</a:t>
            </a:r>
          </a:p>
          <a:p>
            <a:r>
              <a:rPr lang="en-US" sz="2000" dirty="0"/>
              <a:t>Enhanced communication with partners.</a:t>
            </a:r>
          </a:p>
          <a:p>
            <a:pPr marL="0" indent="0">
              <a:buNone/>
            </a:pPr>
            <a:endParaRPr lang="en-US" dirty="0"/>
          </a:p>
          <a:p>
            <a:endParaRPr lang="en-US" dirty="0"/>
          </a:p>
        </p:txBody>
      </p:sp>
    </p:spTree>
    <p:extLst>
      <p:ext uri="{BB962C8B-B14F-4D97-AF65-F5344CB8AC3E}">
        <p14:creationId xmlns:p14="http://schemas.microsoft.com/office/powerpoint/2010/main" val="36338448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9248</TotalTime>
  <Words>1255</Words>
  <Application>Microsoft Office PowerPoint</Application>
  <PresentationFormat>Widescreen</PresentationFormat>
  <Paragraphs>154</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Century Gothic</vt:lpstr>
      <vt:lpstr>Wingdings 3</vt:lpstr>
      <vt:lpstr>Ion</vt:lpstr>
      <vt:lpstr>Enhancing County and Provider Contract Discussions</vt:lpstr>
      <vt:lpstr>Learning Goals </vt:lpstr>
      <vt:lpstr>Challenges and Lessons Learned  </vt:lpstr>
      <vt:lpstr>Challenges and Lessons Learned  </vt:lpstr>
      <vt:lpstr>Challenges and Lessons Learned   </vt:lpstr>
      <vt:lpstr>Challenges and Lessons Learned</vt:lpstr>
      <vt:lpstr>Challenges and Lessons Learned  </vt:lpstr>
      <vt:lpstr>Timeline</vt:lpstr>
      <vt:lpstr>Benefits and Enhancements to Process Identified Since 2020</vt:lpstr>
      <vt:lpstr>Benefits and Enhancements to  Process Identified Since 2020  </vt:lpstr>
      <vt:lpstr>Benefits and Enhancements to  Process Identified Since 2020  </vt:lpstr>
      <vt:lpstr>Enhancements to Process Continued</vt:lpstr>
      <vt:lpstr>Healthy Child Welfare System</vt:lpstr>
      <vt:lpstr>Additional Items to Consider</vt:lpstr>
      <vt:lpstr>Additional Items to Consider</vt:lpstr>
      <vt:lpstr>                 Q&amp;A Session </vt:lpstr>
      <vt:lpstr>Group Members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Adamson</dc:creator>
  <cp:lastModifiedBy>Shedlock, Sandra</cp:lastModifiedBy>
  <cp:revision>86</cp:revision>
  <dcterms:created xsi:type="dcterms:W3CDTF">2020-01-13T22:56:20Z</dcterms:created>
  <dcterms:modified xsi:type="dcterms:W3CDTF">2023-11-15T17:07:49Z</dcterms:modified>
</cp:coreProperties>
</file>